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sldIdLst>
    <p:sldId id="256" r:id="rId2"/>
    <p:sldId id="274" r:id="rId3"/>
    <p:sldId id="257" r:id="rId4"/>
    <p:sldId id="270" r:id="rId5"/>
    <p:sldId id="269" r:id="rId6"/>
    <p:sldId id="260" r:id="rId7"/>
    <p:sldId id="275" r:id="rId8"/>
    <p:sldId id="262" r:id="rId9"/>
    <p:sldId id="263" r:id="rId10"/>
    <p:sldId id="271" r:id="rId11"/>
    <p:sldId id="264" r:id="rId12"/>
    <p:sldId id="265" r:id="rId13"/>
    <p:sldId id="266" r:id="rId14"/>
    <p:sldId id="267"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EC561-402A-1D4B-B8F2-9FDB254DB79F}" v="47" dt="2022-01-09T11:50:57.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6115"/>
  </p:normalViewPr>
  <p:slideViewPr>
    <p:cSldViewPr snapToGrid="0" snapToObjects="1">
      <p:cViewPr varScale="1">
        <p:scale>
          <a:sx n="107" d="100"/>
          <a:sy n="107"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F8164-4C38-481E-89DD-4CD4BE01191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060DC0B-1823-4C92-9D86-B54B02AD82FC}">
      <dgm:prSet/>
      <dgm:spPr/>
      <dgm:t>
        <a:bodyPr/>
        <a:lstStyle/>
        <a:p>
          <a:r>
            <a:rPr lang="en-US"/>
            <a:t>1) All ports, we know, have either rails or roads.</a:t>
          </a:r>
        </a:p>
      </dgm:t>
    </dgm:pt>
    <dgm:pt modelId="{08E4C0B7-FDB0-4980-9A19-174A09936EE4}" type="parTrans" cxnId="{4F2FBF32-2023-4CDB-9BC4-6CEC3A7C1693}">
      <dgm:prSet/>
      <dgm:spPr/>
      <dgm:t>
        <a:bodyPr/>
        <a:lstStyle/>
        <a:p>
          <a:endParaRPr lang="en-US"/>
        </a:p>
      </dgm:t>
    </dgm:pt>
    <dgm:pt modelId="{9400172D-E0B9-4B26-979D-AF3E8F6B4AE9}" type="sibTrans" cxnId="{4F2FBF32-2023-4CDB-9BC4-6CEC3A7C1693}">
      <dgm:prSet/>
      <dgm:spPr/>
      <dgm:t>
        <a:bodyPr/>
        <a:lstStyle/>
        <a:p>
          <a:endParaRPr lang="en-US"/>
        </a:p>
      </dgm:t>
    </dgm:pt>
    <dgm:pt modelId="{993828C2-A6EC-43AF-A993-F82AD5A43B63}">
      <dgm:prSet/>
      <dgm:spPr/>
      <dgm:t>
        <a:bodyPr/>
        <a:lstStyle/>
        <a:p>
          <a:r>
            <a:rPr lang="en-US" dirty="0"/>
            <a:t>2) Railways would be the primary mode of transport for minerals, followed by highways.</a:t>
          </a:r>
        </a:p>
      </dgm:t>
    </dgm:pt>
    <dgm:pt modelId="{7AF1CDEC-1957-4BB4-848F-7A45349E5CCF}" type="parTrans" cxnId="{675C876A-5294-4C5F-964B-CD640596D4A7}">
      <dgm:prSet/>
      <dgm:spPr/>
      <dgm:t>
        <a:bodyPr/>
        <a:lstStyle/>
        <a:p>
          <a:endParaRPr lang="en-US"/>
        </a:p>
      </dgm:t>
    </dgm:pt>
    <dgm:pt modelId="{382804FA-16E5-42D2-9935-FBA52412263F}" type="sibTrans" cxnId="{675C876A-5294-4C5F-964B-CD640596D4A7}">
      <dgm:prSet/>
      <dgm:spPr/>
      <dgm:t>
        <a:bodyPr/>
        <a:lstStyle/>
        <a:p>
          <a:endParaRPr lang="en-US"/>
        </a:p>
      </dgm:t>
    </dgm:pt>
    <dgm:pt modelId="{ED3931D3-F179-4D40-9BA9-59C1F8B0E3ED}">
      <dgm:prSet/>
      <dgm:spPr/>
      <dgm:t>
        <a:bodyPr/>
        <a:lstStyle/>
        <a:p>
          <a:r>
            <a:rPr lang="en-US" dirty="0"/>
            <a:t>3) Railways and roadways that are being plotted are the only ones that are legally permitted to transmit minerals.</a:t>
          </a:r>
        </a:p>
      </dgm:t>
    </dgm:pt>
    <dgm:pt modelId="{0545FEE7-94F8-4B37-9363-149BA777E013}" type="parTrans" cxnId="{CA19B1EE-0CE1-48E2-A6D5-F0FD4DBC0D1D}">
      <dgm:prSet/>
      <dgm:spPr/>
      <dgm:t>
        <a:bodyPr/>
        <a:lstStyle/>
        <a:p>
          <a:endParaRPr lang="en-US"/>
        </a:p>
      </dgm:t>
    </dgm:pt>
    <dgm:pt modelId="{E1AD55BA-75A9-4B7E-B562-C7947685D9AB}" type="sibTrans" cxnId="{CA19B1EE-0CE1-48E2-A6D5-F0FD4DBC0D1D}">
      <dgm:prSet/>
      <dgm:spPr/>
      <dgm:t>
        <a:bodyPr/>
        <a:lstStyle/>
        <a:p>
          <a:endParaRPr lang="en-US"/>
        </a:p>
      </dgm:t>
    </dgm:pt>
    <dgm:pt modelId="{E4F53F28-A952-114D-BA84-BF6AA4C5A0E6}" type="pres">
      <dgm:prSet presAssocID="{65CF8164-4C38-481E-89DD-4CD4BE01191A}" presName="hierChild1" presStyleCnt="0">
        <dgm:presLayoutVars>
          <dgm:chPref val="1"/>
          <dgm:dir/>
          <dgm:animOne val="branch"/>
          <dgm:animLvl val="lvl"/>
          <dgm:resizeHandles/>
        </dgm:presLayoutVars>
      </dgm:prSet>
      <dgm:spPr/>
    </dgm:pt>
    <dgm:pt modelId="{57A07261-830F-534E-8C1E-BB602D499EAD}" type="pres">
      <dgm:prSet presAssocID="{4060DC0B-1823-4C92-9D86-B54B02AD82FC}" presName="hierRoot1" presStyleCnt="0"/>
      <dgm:spPr/>
    </dgm:pt>
    <dgm:pt modelId="{C90C12E4-04AE-8A4F-9EA3-69E9EDAC729D}" type="pres">
      <dgm:prSet presAssocID="{4060DC0B-1823-4C92-9D86-B54B02AD82FC}" presName="composite" presStyleCnt="0"/>
      <dgm:spPr/>
    </dgm:pt>
    <dgm:pt modelId="{F4B863BC-1CEE-9942-B80D-FDC4B1D8ADD3}" type="pres">
      <dgm:prSet presAssocID="{4060DC0B-1823-4C92-9D86-B54B02AD82FC}" presName="background" presStyleLbl="node0" presStyleIdx="0" presStyleCnt="3"/>
      <dgm:spPr/>
    </dgm:pt>
    <dgm:pt modelId="{1B8433BD-F8CF-2242-8C12-58ADDBFC94C5}" type="pres">
      <dgm:prSet presAssocID="{4060DC0B-1823-4C92-9D86-B54B02AD82FC}" presName="text" presStyleLbl="fgAcc0" presStyleIdx="0" presStyleCnt="3">
        <dgm:presLayoutVars>
          <dgm:chPref val="3"/>
        </dgm:presLayoutVars>
      </dgm:prSet>
      <dgm:spPr/>
    </dgm:pt>
    <dgm:pt modelId="{4A2F8A8A-3545-0E4A-B004-BB777011D127}" type="pres">
      <dgm:prSet presAssocID="{4060DC0B-1823-4C92-9D86-B54B02AD82FC}" presName="hierChild2" presStyleCnt="0"/>
      <dgm:spPr/>
    </dgm:pt>
    <dgm:pt modelId="{DBED5BF3-2686-2C4B-997A-FC01B000DED6}" type="pres">
      <dgm:prSet presAssocID="{993828C2-A6EC-43AF-A993-F82AD5A43B63}" presName="hierRoot1" presStyleCnt="0"/>
      <dgm:spPr/>
    </dgm:pt>
    <dgm:pt modelId="{F1A23333-43AF-B941-BE81-2FCD521E7827}" type="pres">
      <dgm:prSet presAssocID="{993828C2-A6EC-43AF-A993-F82AD5A43B63}" presName="composite" presStyleCnt="0"/>
      <dgm:spPr/>
    </dgm:pt>
    <dgm:pt modelId="{6560246D-9709-CA43-827F-9F4AEECE60A1}" type="pres">
      <dgm:prSet presAssocID="{993828C2-A6EC-43AF-A993-F82AD5A43B63}" presName="background" presStyleLbl="node0" presStyleIdx="1" presStyleCnt="3"/>
      <dgm:spPr/>
    </dgm:pt>
    <dgm:pt modelId="{CB04324B-CA39-C141-99DA-048E785FDC0A}" type="pres">
      <dgm:prSet presAssocID="{993828C2-A6EC-43AF-A993-F82AD5A43B63}" presName="text" presStyleLbl="fgAcc0" presStyleIdx="1" presStyleCnt="3">
        <dgm:presLayoutVars>
          <dgm:chPref val="3"/>
        </dgm:presLayoutVars>
      </dgm:prSet>
      <dgm:spPr/>
    </dgm:pt>
    <dgm:pt modelId="{16A3BAB3-A023-4B40-A51F-C2F8CD37B18E}" type="pres">
      <dgm:prSet presAssocID="{993828C2-A6EC-43AF-A993-F82AD5A43B63}" presName="hierChild2" presStyleCnt="0"/>
      <dgm:spPr/>
    </dgm:pt>
    <dgm:pt modelId="{41E12F54-C717-1440-84FF-C1C6499BE43B}" type="pres">
      <dgm:prSet presAssocID="{ED3931D3-F179-4D40-9BA9-59C1F8B0E3ED}" presName="hierRoot1" presStyleCnt="0"/>
      <dgm:spPr/>
    </dgm:pt>
    <dgm:pt modelId="{56983E02-7EE5-904E-B379-BC0D5D005B5F}" type="pres">
      <dgm:prSet presAssocID="{ED3931D3-F179-4D40-9BA9-59C1F8B0E3ED}" presName="composite" presStyleCnt="0"/>
      <dgm:spPr/>
    </dgm:pt>
    <dgm:pt modelId="{99CE1046-ADD3-684D-859A-85584831E967}" type="pres">
      <dgm:prSet presAssocID="{ED3931D3-F179-4D40-9BA9-59C1F8B0E3ED}" presName="background" presStyleLbl="node0" presStyleIdx="2" presStyleCnt="3"/>
      <dgm:spPr/>
    </dgm:pt>
    <dgm:pt modelId="{33856AC8-6A99-8E4A-9056-8926B2835043}" type="pres">
      <dgm:prSet presAssocID="{ED3931D3-F179-4D40-9BA9-59C1F8B0E3ED}" presName="text" presStyleLbl="fgAcc0" presStyleIdx="2" presStyleCnt="3">
        <dgm:presLayoutVars>
          <dgm:chPref val="3"/>
        </dgm:presLayoutVars>
      </dgm:prSet>
      <dgm:spPr/>
    </dgm:pt>
    <dgm:pt modelId="{3D80666C-0037-E74C-9DCD-018B54E23D7A}" type="pres">
      <dgm:prSet presAssocID="{ED3931D3-F179-4D40-9BA9-59C1F8B0E3ED}" presName="hierChild2" presStyleCnt="0"/>
      <dgm:spPr/>
    </dgm:pt>
  </dgm:ptLst>
  <dgm:cxnLst>
    <dgm:cxn modelId="{88269527-229B-1B40-85A5-A494DC9F26F6}" type="presOf" srcId="{65CF8164-4C38-481E-89DD-4CD4BE01191A}" destId="{E4F53F28-A952-114D-BA84-BF6AA4C5A0E6}" srcOrd="0" destOrd="0" presId="urn:microsoft.com/office/officeart/2005/8/layout/hierarchy1"/>
    <dgm:cxn modelId="{4F2FBF32-2023-4CDB-9BC4-6CEC3A7C1693}" srcId="{65CF8164-4C38-481E-89DD-4CD4BE01191A}" destId="{4060DC0B-1823-4C92-9D86-B54B02AD82FC}" srcOrd="0" destOrd="0" parTransId="{08E4C0B7-FDB0-4980-9A19-174A09936EE4}" sibTransId="{9400172D-E0B9-4B26-979D-AF3E8F6B4AE9}"/>
    <dgm:cxn modelId="{B64D5155-BA56-0C46-957F-8138B43089F6}" type="presOf" srcId="{993828C2-A6EC-43AF-A993-F82AD5A43B63}" destId="{CB04324B-CA39-C141-99DA-048E785FDC0A}" srcOrd="0" destOrd="0" presId="urn:microsoft.com/office/officeart/2005/8/layout/hierarchy1"/>
    <dgm:cxn modelId="{675C876A-5294-4C5F-964B-CD640596D4A7}" srcId="{65CF8164-4C38-481E-89DD-4CD4BE01191A}" destId="{993828C2-A6EC-43AF-A993-F82AD5A43B63}" srcOrd="1" destOrd="0" parTransId="{7AF1CDEC-1957-4BB4-848F-7A45349E5CCF}" sibTransId="{382804FA-16E5-42D2-9935-FBA52412263F}"/>
    <dgm:cxn modelId="{E809916A-4F27-924C-A769-EDFDF38F203F}" type="presOf" srcId="{ED3931D3-F179-4D40-9BA9-59C1F8B0E3ED}" destId="{33856AC8-6A99-8E4A-9056-8926B2835043}" srcOrd="0" destOrd="0" presId="urn:microsoft.com/office/officeart/2005/8/layout/hierarchy1"/>
    <dgm:cxn modelId="{1B1670CE-54E4-B047-987B-9EDC77A56C85}" type="presOf" srcId="{4060DC0B-1823-4C92-9D86-B54B02AD82FC}" destId="{1B8433BD-F8CF-2242-8C12-58ADDBFC94C5}" srcOrd="0" destOrd="0" presId="urn:microsoft.com/office/officeart/2005/8/layout/hierarchy1"/>
    <dgm:cxn modelId="{CA19B1EE-0CE1-48E2-A6D5-F0FD4DBC0D1D}" srcId="{65CF8164-4C38-481E-89DD-4CD4BE01191A}" destId="{ED3931D3-F179-4D40-9BA9-59C1F8B0E3ED}" srcOrd="2" destOrd="0" parTransId="{0545FEE7-94F8-4B37-9363-149BA777E013}" sibTransId="{E1AD55BA-75A9-4B7E-B562-C7947685D9AB}"/>
    <dgm:cxn modelId="{D632F91B-D080-414D-B38B-A5C2C22736A5}" type="presParOf" srcId="{E4F53F28-A952-114D-BA84-BF6AA4C5A0E6}" destId="{57A07261-830F-534E-8C1E-BB602D499EAD}" srcOrd="0" destOrd="0" presId="urn:microsoft.com/office/officeart/2005/8/layout/hierarchy1"/>
    <dgm:cxn modelId="{D0081A62-8F8E-0B4A-98A3-634F26324389}" type="presParOf" srcId="{57A07261-830F-534E-8C1E-BB602D499EAD}" destId="{C90C12E4-04AE-8A4F-9EA3-69E9EDAC729D}" srcOrd="0" destOrd="0" presId="urn:microsoft.com/office/officeart/2005/8/layout/hierarchy1"/>
    <dgm:cxn modelId="{C16B45C6-2CD6-9C45-AA5B-4986BA3E7905}" type="presParOf" srcId="{C90C12E4-04AE-8A4F-9EA3-69E9EDAC729D}" destId="{F4B863BC-1CEE-9942-B80D-FDC4B1D8ADD3}" srcOrd="0" destOrd="0" presId="urn:microsoft.com/office/officeart/2005/8/layout/hierarchy1"/>
    <dgm:cxn modelId="{5C52B068-61F6-2749-A6EA-DBBF774DBC5D}" type="presParOf" srcId="{C90C12E4-04AE-8A4F-9EA3-69E9EDAC729D}" destId="{1B8433BD-F8CF-2242-8C12-58ADDBFC94C5}" srcOrd="1" destOrd="0" presId="urn:microsoft.com/office/officeart/2005/8/layout/hierarchy1"/>
    <dgm:cxn modelId="{C0C84165-A050-EC43-8F71-E72B84CA5EF7}" type="presParOf" srcId="{57A07261-830F-534E-8C1E-BB602D499EAD}" destId="{4A2F8A8A-3545-0E4A-B004-BB777011D127}" srcOrd="1" destOrd="0" presId="urn:microsoft.com/office/officeart/2005/8/layout/hierarchy1"/>
    <dgm:cxn modelId="{98816796-FEF3-564A-980C-B5E801C061F7}" type="presParOf" srcId="{E4F53F28-A952-114D-BA84-BF6AA4C5A0E6}" destId="{DBED5BF3-2686-2C4B-997A-FC01B000DED6}" srcOrd="1" destOrd="0" presId="urn:microsoft.com/office/officeart/2005/8/layout/hierarchy1"/>
    <dgm:cxn modelId="{3E3E3A99-9F74-5B48-ADC8-DA7FE4D7955C}" type="presParOf" srcId="{DBED5BF3-2686-2C4B-997A-FC01B000DED6}" destId="{F1A23333-43AF-B941-BE81-2FCD521E7827}" srcOrd="0" destOrd="0" presId="urn:microsoft.com/office/officeart/2005/8/layout/hierarchy1"/>
    <dgm:cxn modelId="{7A75FB9F-BDE1-9B43-ADFB-B3FC6F968E07}" type="presParOf" srcId="{F1A23333-43AF-B941-BE81-2FCD521E7827}" destId="{6560246D-9709-CA43-827F-9F4AEECE60A1}" srcOrd="0" destOrd="0" presId="urn:microsoft.com/office/officeart/2005/8/layout/hierarchy1"/>
    <dgm:cxn modelId="{DBD83CDF-2851-6A4A-81B0-117B4DCB9336}" type="presParOf" srcId="{F1A23333-43AF-B941-BE81-2FCD521E7827}" destId="{CB04324B-CA39-C141-99DA-048E785FDC0A}" srcOrd="1" destOrd="0" presId="urn:microsoft.com/office/officeart/2005/8/layout/hierarchy1"/>
    <dgm:cxn modelId="{97DD68D8-7406-284C-9B23-0AE29E32968E}" type="presParOf" srcId="{DBED5BF3-2686-2C4B-997A-FC01B000DED6}" destId="{16A3BAB3-A023-4B40-A51F-C2F8CD37B18E}" srcOrd="1" destOrd="0" presId="urn:microsoft.com/office/officeart/2005/8/layout/hierarchy1"/>
    <dgm:cxn modelId="{9F37A59F-8547-B14A-AF12-468EC8B31ED1}" type="presParOf" srcId="{E4F53F28-A952-114D-BA84-BF6AA4C5A0E6}" destId="{41E12F54-C717-1440-84FF-C1C6499BE43B}" srcOrd="2" destOrd="0" presId="urn:microsoft.com/office/officeart/2005/8/layout/hierarchy1"/>
    <dgm:cxn modelId="{8CABCA36-FB3C-084C-A54A-57B4E3799BB1}" type="presParOf" srcId="{41E12F54-C717-1440-84FF-C1C6499BE43B}" destId="{56983E02-7EE5-904E-B379-BC0D5D005B5F}" srcOrd="0" destOrd="0" presId="urn:microsoft.com/office/officeart/2005/8/layout/hierarchy1"/>
    <dgm:cxn modelId="{9928BA02-7E87-4E46-BDB3-548A88B4C8D7}" type="presParOf" srcId="{56983E02-7EE5-904E-B379-BC0D5D005B5F}" destId="{99CE1046-ADD3-684D-859A-85584831E967}" srcOrd="0" destOrd="0" presId="urn:microsoft.com/office/officeart/2005/8/layout/hierarchy1"/>
    <dgm:cxn modelId="{E3522C1F-8B4A-4E44-A588-0379832A02FA}" type="presParOf" srcId="{56983E02-7EE5-904E-B379-BC0D5D005B5F}" destId="{33856AC8-6A99-8E4A-9056-8926B2835043}" srcOrd="1" destOrd="0" presId="urn:microsoft.com/office/officeart/2005/8/layout/hierarchy1"/>
    <dgm:cxn modelId="{26409E3C-7926-6D4A-A407-F5A3287790F4}" type="presParOf" srcId="{41E12F54-C717-1440-84FF-C1C6499BE43B}" destId="{3D80666C-0037-E74C-9DCD-018B54E23D7A}"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863BC-1CEE-9942-B80D-FDC4B1D8ADD3}">
      <dsp:nvSpPr>
        <dsp:cNvPr id="0" name=""/>
        <dsp:cNvSpPr/>
      </dsp:nvSpPr>
      <dsp:spPr>
        <a:xfrm>
          <a:off x="598878" y="663"/>
          <a:ext cx="2616502" cy="166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433BD-F8CF-2242-8C12-58ADDBFC94C5}">
      <dsp:nvSpPr>
        <dsp:cNvPr id="0" name=""/>
        <dsp:cNvSpPr/>
      </dsp:nvSpPr>
      <dsp:spPr>
        <a:xfrm>
          <a:off x="889600" y="276849"/>
          <a:ext cx="2616502" cy="16614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1) All ports, we know, have either rails or roads.</a:t>
          </a:r>
        </a:p>
      </dsp:txBody>
      <dsp:txXfrm>
        <a:off x="938263" y="325512"/>
        <a:ext cx="2519176" cy="1564153"/>
      </dsp:txXfrm>
    </dsp:sp>
    <dsp:sp modelId="{6560246D-9709-CA43-827F-9F4AEECE60A1}">
      <dsp:nvSpPr>
        <dsp:cNvPr id="0" name=""/>
        <dsp:cNvSpPr/>
      </dsp:nvSpPr>
      <dsp:spPr>
        <a:xfrm>
          <a:off x="3796826" y="663"/>
          <a:ext cx="2616502" cy="166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04324B-CA39-C141-99DA-048E785FDC0A}">
      <dsp:nvSpPr>
        <dsp:cNvPr id="0" name=""/>
        <dsp:cNvSpPr/>
      </dsp:nvSpPr>
      <dsp:spPr>
        <a:xfrm>
          <a:off x="4087548" y="276849"/>
          <a:ext cx="2616502" cy="16614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2) Railways would be the primary mode of transport for minerals, followed by highways.</a:t>
          </a:r>
        </a:p>
      </dsp:txBody>
      <dsp:txXfrm>
        <a:off x="4136211" y="325512"/>
        <a:ext cx="2519176" cy="1564153"/>
      </dsp:txXfrm>
    </dsp:sp>
    <dsp:sp modelId="{99CE1046-ADD3-684D-859A-85584831E967}">
      <dsp:nvSpPr>
        <dsp:cNvPr id="0" name=""/>
        <dsp:cNvSpPr/>
      </dsp:nvSpPr>
      <dsp:spPr>
        <a:xfrm>
          <a:off x="6994774" y="663"/>
          <a:ext cx="2616502" cy="166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856AC8-6A99-8E4A-9056-8926B2835043}">
      <dsp:nvSpPr>
        <dsp:cNvPr id="0" name=""/>
        <dsp:cNvSpPr/>
      </dsp:nvSpPr>
      <dsp:spPr>
        <a:xfrm>
          <a:off x="7285496" y="276849"/>
          <a:ext cx="2616502" cy="16614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3) Railways and roadways that are being plotted are the only ones that are legally permitted to transmit minerals.</a:t>
          </a:r>
        </a:p>
      </dsp:txBody>
      <dsp:txXfrm>
        <a:off x="7334159" y="325512"/>
        <a:ext cx="2519176" cy="15641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B1DA050-F59E-4D48-9626-912C5BC660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7C55488-FCF7-B046-B3DA-48C23ED48C1D}" type="slidenum">
              <a:rPr lang="en-US" smtClean="0"/>
              <a:t>‹#›</a:t>
            </a:fld>
            <a:endParaRPr lang="en-US"/>
          </a:p>
        </p:txBody>
      </p:sp>
    </p:spTree>
    <p:extLst>
      <p:ext uri="{BB962C8B-B14F-4D97-AF65-F5344CB8AC3E}">
        <p14:creationId xmlns:p14="http://schemas.microsoft.com/office/powerpoint/2010/main" val="265255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B1DA050-F59E-4D48-9626-912C5BC660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4161094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1DA050-F59E-4D48-9626-912C5BC660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422116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1DA050-F59E-4D48-9626-912C5BC6609E}" type="datetimeFigureOut">
              <a:rPr lang="en-US" smtClean="0"/>
              <a:t>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328599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B1DA050-F59E-4D48-9626-912C5BC6609E}" type="datetimeFigureOut">
              <a:rPr lang="en-US" smtClean="0"/>
              <a:t>1/9/22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7C55488-FCF7-B046-B3DA-48C23ED48C1D}" type="slidenum">
              <a:rPr lang="en-US" smtClean="0"/>
              <a:t>‹#›</a:t>
            </a:fld>
            <a:endParaRPr lang="en-US"/>
          </a:p>
        </p:txBody>
      </p:sp>
    </p:spTree>
    <p:extLst>
      <p:ext uri="{BB962C8B-B14F-4D97-AF65-F5344CB8AC3E}">
        <p14:creationId xmlns:p14="http://schemas.microsoft.com/office/powerpoint/2010/main" val="347008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B1DA050-F59E-4D48-9626-912C5BC660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371283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B1DA050-F59E-4D48-9626-912C5BC6609E}" type="datetimeFigureOut">
              <a:rPr lang="en-US" smtClean="0"/>
              <a:t>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C55488-FCF7-B046-B3DA-48C23ED48C1D}"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815329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1DA050-F59E-4D48-9626-912C5BC6609E}" type="datetimeFigureOut">
              <a:rPr lang="en-US" smtClean="0"/>
              <a:t>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C55488-FCF7-B046-B3DA-48C23ED48C1D}"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76618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1DA050-F59E-4D48-9626-912C5BC6609E}" type="datetimeFigureOut">
              <a:rPr lang="en-US" smtClean="0"/>
              <a:t>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729761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B1DA050-F59E-4D48-9626-912C5BC6609E}" type="datetimeFigureOut">
              <a:rPr lang="en-US" smtClean="0"/>
              <a:t>1/9/22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375516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B1DA050-F59E-4D48-9626-912C5BC6609E}" type="datetimeFigureOut">
              <a:rPr lang="en-US" smtClean="0"/>
              <a:t>1/9/22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7C55488-FCF7-B046-B3DA-48C23ED48C1D}" type="slidenum">
              <a:rPr lang="en-US" smtClean="0"/>
              <a:t>‹#›</a:t>
            </a:fld>
            <a:endParaRPr lang="en-US"/>
          </a:p>
        </p:txBody>
      </p:sp>
    </p:spTree>
    <p:extLst>
      <p:ext uri="{BB962C8B-B14F-4D97-AF65-F5344CB8AC3E}">
        <p14:creationId xmlns:p14="http://schemas.microsoft.com/office/powerpoint/2010/main" val="4151052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B1DA050-F59E-4D48-9626-912C5BC6609E}" type="datetimeFigureOut">
              <a:rPr lang="en-US" smtClean="0"/>
              <a:t>1/9/22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7C55488-FCF7-B046-B3DA-48C23ED48C1D}" type="slidenum">
              <a:rPr lang="en-US" smtClean="0"/>
              <a:t>‹#›</a:t>
            </a:fld>
            <a:endParaRPr lang="en-US"/>
          </a:p>
        </p:txBody>
      </p:sp>
    </p:spTree>
    <p:extLst>
      <p:ext uri="{BB962C8B-B14F-4D97-AF65-F5344CB8AC3E}">
        <p14:creationId xmlns:p14="http://schemas.microsoft.com/office/powerpoint/2010/main" val="183705629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jpe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1.xml"/><Relationship Id="rId11" Type="http://schemas.openxmlformats.org/officeDocument/2006/relationships/image" Target="../media/image18.png"/><Relationship Id="rId5" Type="http://schemas.openxmlformats.org/officeDocument/2006/relationships/image" Target="../media/image17.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65039-42FA-7544-9D8E-AA4D62BCEF05}"/>
              </a:ext>
            </a:extLst>
          </p:cNvPr>
          <p:cNvSpPr>
            <a:spLocks noGrp="1"/>
          </p:cNvSpPr>
          <p:nvPr>
            <p:ph type="ctrTitle"/>
          </p:nvPr>
        </p:nvSpPr>
        <p:spPr>
          <a:xfrm>
            <a:off x="7335023" y="269827"/>
            <a:ext cx="4229648" cy="2184009"/>
          </a:xfrm>
        </p:spPr>
        <p:txBody>
          <a:bodyPr vert="horz" lIns="91440" tIns="45720" rIns="91440" bIns="45720" rtlCol="0" anchor="b">
            <a:normAutofit/>
          </a:bodyPr>
          <a:lstStyle/>
          <a:p>
            <a:pPr algn="ctr"/>
            <a:r>
              <a:rPr lang="en-US" sz="5400" dirty="0"/>
              <a:t>Spatial analysis Project (CS621B)</a:t>
            </a:r>
          </a:p>
        </p:txBody>
      </p:sp>
      <p:sp>
        <p:nvSpPr>
          <p:cNvPr id="3" name="Subtitle 2">
            <a:extLst>
              <a:ext uri="{FF2B5EF4-FFF2-40B4-BE49-F238E27FC236}">
                <a16:creationId xmlns:a16="http://schemas.microsoft.com/office/drawing/2014/main" id="{76E2289B-73C3-F54A-B528-8992639A985C}"/>
              </a:ext>
            </a:extLst>
          </p:cNvPr>
          <p:cNvSpPr>
            <a:spLocks noGrp="1"/>
          </p:cNvSpPr>
          <p:nvPr>
            <p:ph type="subTitle" idx="1"/>
          </p:nvPr>
        </p:nvSpPr>
        <p:spPr>
          <a:xfrm>
            <a:off x="7516310" y="2660517"/>
            <a:ext cx="3867073" cy="1539423"/>
          </a:xfrm>
        </p:spPr>
        <p:txBody>
          <a:bodyPr vert="horz" lIns="91440" tIns="45720" rIns="91440" bIns="45720" rtlCol="0">
            <a:noAutofit/>
          </a:bodyPr>
          <a:lstStyle/>
          <a:p>
            <a:pPr algn="ctr"/>
            <a:r>
              <a:rPr lang="en-US" sz="2800" dirty="0"/>
              <a:t>Spatial Analysis of Least Accessible Mineral Deposits in South Africa</a:t>
            </a:r>
          </a:p>
        </p:txBody>
      </p:sp>
      <p:pic>
        <p:nvPicPr>
          <p:cNvPr id="5" name="Picture 4" descr="Blue blocks and networks technology background">
            <a:extLst>
              <a:ext uri="{FF2B5EF4-FFF2-40B4-BE49-F238E27FC236}">
                <a16:creationId xmlns:a16="http://schemas.microsoft.com/office/drawing/2014/main" id="{8AE87D4C-6C6E-490F-9C75-9BDDEEAC78EA}"/>
              </a:ext>
            </a:extLst>
          </p:cNvPr>
          <p:cNvPicPr>
            <a:picLocks noChangeAspect="1"/>
          </p:cNvPicPr>
          <p:nvPr/>
        </p:nvPicPr>
        <p:blipFill rotWithShape="1">
          <a:blip r:embed="rId6"/>
          <a:srcRect l="5219" r="38177"/>
          <a:stretch/>
        </p:blipFill>
        <p:spPr>
          <a:xfrm>
            <a:off x="20" y="10"/>
            <a:ext cx="6901088" cy="6857990"/>
          </a:xfrm>
          <a:prstGeom prst="rect">
            <a:avLst/>
          </a:prstGeom>
        </p:spPr>
      </p:pic>
      <p:grpSp>
        <p:nvGrpSpPr>
          <p:cNvPr id="14" name="Group 13">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15" name="Oval 14">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extBox 3">
            <a:extLst>
              <a:ext uri="{FF2B5EF4-FFF2-40B4-BE49-F238E27FC236}">
                <a16:creationId xmlns:a16="http://schemas.microsoft.com/office/drawing/2014/main" id="{08F416D2-A5EC-BB4C-86D7-B7C060B15A46}"/>
              </a:ext>
            </a:extLst>
          </p:cNvPr>
          <p:cNvSpPr txBox="1"/>
          <p:nvPr/>
        </p:nvSpPr>
        <p:spPr>
          <a:xfrm>
            <a:off x="7135394" y="4714674"/>
            <a:ext cx="4628904" cy="1000274"/>
          </a:xfrm>
          <a:prstGeom prst="rect">
            <a:avLst/>
          </a:prstGeom>
          <a:noFill/>
        </p:spPr>
        <p:txBody>
          <a:bodyPr wrap="square" rtlCol="0">
            <a:spAutoFit/>
          </a:bodyPr>
          <a:lstStyle/>
          <a:p>
            <a:pPr algn="ctr">
              <a:spcAft>
                <a:spcPts val="600"/>
              </a:spcAft>
            </a:pPr>
            <a:r>
              <a:rPr lang="en-US" dirty="0"/>
              <a:t>STUDENT NAME : DEVANAHALLIBOKKSAM SREEVATHSA</a:t>
            </a:r>
          </a:p>
          <a:p>
            <a:pPr algn="ctr">
              <a:spcAft>
                <a:spcPts val="600"/>
              </a:spcAft>
            </a:pPr>
            <a:r>
              <a:rPr lang="en-US" dirty="0"/>
              <a:t>STUDENT ID : 21250214</a:t>
            </a:r>
          </a:p>
        </p:txBody>
      </p:sp>
      <p:pic>
        <p:nvPicPr>
          <p:cNvPr id="18" name="Audio 17">
            <a:hlinkClick r:id="" action="ppaction://media"/>
            <a:extLst>
              <a:ext uri="{FF2B5EF4-FFF2-40B4-BE49-F238E27FC236}">
                <a16:creationId xmlns:a16="http://schemas.microsoft.com/office/drawing/2014/main" id="{286D84B9-FE7F-DB46-8DAA-908C813CDB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78907251"/>
      </p:ext>
    </p:extLst>
  </p:cSld>
  <p:clrMapOvr>
    <a:masterClrMapping/>
  </p:clrMapOvr>
  <mc:AlternateContent xmlns:mc="http://schemas.openxmlformats.org/markup-compatibility/2006">
    <mc:Choice xmlns:p14="http://schemas.microsoft.com/office/powerpoint/2010/main" Requires="p14">
      <p:transition spd="slow" p14:dur="2000" advTm="21586"/>
    </mc:Choice>
    <mc:Fallback>
      <p:transition spd="slow" advTm="21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8"/>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248B-7849-2D4D-A683-166B98AA2E43}"/>
              </a:ext>
            </a:extLst>
          </p:cNvPr>
          <p:cNvSpPr>
            <a:spLocks noGrp="1"/>
          </p:cNvSpPr>
          <p:nvPr>
            <p:ph type="title"/>
          </p:nvPr>
        </p:nvSpPr>
        <p:spPr>
          <a:xfrm>
            <a:off x="-690487" y="536808"/>
            <a:ext cx="10890799" cy="756181"/>
          </a:xfrm>
        </p:spPr>
        <p:txBody>
          <a:bodyPr vert="horz" lIns="91440" tIns="45720" rIns="91440" bIns="45720" rtlCol="0" anchor="ctr">
            <a:normAutofit fontScale="90000"/>
          </a:bodyPr>
          <a:lstStyle/>
          <a:p>
            <a:pPr algn="ctr"/>
            <a:r>
              <a:rPr lang="en-US" sz="3600" dirty="0"/>
              <a:t>          </a:t>
            </a:r>
            <a:r>
              <a:rPr lang="en-US" dirty="0"/>
              <a:t>Step 1 : Create And Visualize Views</a:t>
            </a:r>
          </a:p>
        </p:txBody>
      </p:sp>
      <p:pic>
        <p:nvPicPr>
          <p:cNvPr id="4" name="Picture 3" descr="Text&#10;&#10;Description automatically generated">
            <a:extLst>
              <a:ext uri="{FF2B5EF4-FFF2-40B4-BE49-F238E27FC236}">
                <a16:creationId xmlns:a16="http://schemas.microsoft.com/office/drawing/2014/main" id="{1B3BD89E-4CCF-CC4E-A250-FF7B37FED7E5}"/>
              </a:ext>
            </a:extLst>
          </p:cNvPr>
          <p:cNvPicPr>
            <a:picLocks noChangeAspect="1"/>
          </p:cNvPicPr>
          <p:nvPr/>
        </p:nvPicPr>
        <p:blipFill>
          <a:blip r:embed="rId4"/>
          <a:stretch>
            <a:fillRect/>
          </a:stretch>
        </p:blipFill>
        <p:spPr>
          <a:xfrm>
            <a:off x="623963" y="2257131"/>
            <a:ext cx="5105074" cy="3997105"/>
          </a:xfrm>
          <a:prstGeom prst="rect">
            <a:avLst/>
          </a:prstGeom>
        </p:spPr>
      </p:pic>
      <p:pic>
        <p:nvPicPr>
          <p:cNvPr id="8" name="Picture 7" descr="Map&#10;&#10;Description automatically generated">
            <a:extLst>
              <a:ext uri="{FF2B5EF4-FFF2-40B4-BE49-F238E27FC236}">
                <a16:creationId xmlns:a16="http://schemas.microsoft.com/office/drawing/2014/main" id="{22820373-60E0-9247-AE29-6307F05C3C1D}"/>
              </a:ext>
            </a:extLst>
          </p:cNvPr>
          <p:cNvPicPr>
            <a:picLocks noChangeAspect="1"/>
          </p:cNvPicPr>
          <p:nvPr/>
        </p:nvPicPr>
        <p:blipFill>
          <a:blip r:embed="rId5"/>
          <a:stretch>
            <a:fillRect/>
          </a:stretch>
        </p:blipFill>
        <p:spPr>
          <a:xfrm>
            <a:off x="5981888" y="2246354"/>
            <a:ext cx="4768420" cy="3997105"/>
          </a:xfrm>
          <a:prstGeom prst="rect">
            <a:avLst/>
          </a:prstGeom>
        </p:spPr>
      </p:pic>
      <p:sp>
        <p:nvSpPr>
          <p:cNvPr id="9" name="TextBox 8">
            <a:extLst>
              <a:ext uri="{FF2B5EF4-FFF2-40B4-BE49-F238E27FC236}">
                <a16:creationId xmlns:a16="http://schemas.microsoft.com/office/drawing/2014/main" id="{52E7E979-7D14-CF48-B30F-A7F6AC106DF0}"/>
              </a:ext>
            </a:extLst>
          </p:cNvPr>
          <p:cNvSpPr txBox="1"/>
          <p:nvPr/>
        </p:nvSpPr>
        <p:spPr>
          <a:xfrm>
            <a:off x="623963" y="1451894"/>
            <a:ext cx="10025721" cy="646331"/>
          </a:xfrm>
          <a:prstGeom prst="rect">
            <a:avLst/>
          </a:prstGeom>
          <a:noFill/>
        </p:spPr>
        <p:txBody>
          <a:bodyPr wrap="square" rtlCol="0">
            <a:spAutoFit/>
          </a:bodyPr>
          <a:lstStyle/>
          <a:p>
            <a:r>
              <a:rPr lang="en-US" dirty="0"/>
              <a:t>Filter and create a view from Africa's dataset that only contains data for South Africa and Visualize in QGIS.</a:t>
            </a:r>
          </a:p>
        </p:txBody>
      </p:sp>
      <p:sp>
        <p:nvSpPr>
          <p:cNvPr id="10" name="Doughnut 9">
            <a:extLst>
              <a:ext uri="{FF2B5EF4-FFF2-40B4-BE49-F238E27FC236}">
                <a16:creationId xmlns:a16="http://schemas.microsoft.com/office/drawing/2014/main" id="{7D686AC7-4FFD-CF45-BF1F-904D60746BAB}"/>
              </a:ext>
            </a:extLst>
          </p:cNvPr>
          <p:cNvSpPr/>
          <p:nvPr/>
        </p:nvSpPr>
        <p:spPr>
          <a:xfrm>
            <a:off x="9442295" y="5007279"/>
            <a:ext cx="350728" cy="40709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05A75755-FBC2-F548-89A8-B3A09B99DCDB}"/>
              </a:ext>
            </a:extLst>
          </p:cNvPr>
          <p:cNvCxnSpPr/>
          <p:nvPr/>
        </p:nvCxnSpPr>
        <p:spPr>
          <a:xfrm>
            <a:off x="9692814" y="5295939"/>
            <a:ext cx="315481" cy="322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A8FC5C-0C0D-1D43-A24D-DD605418909E}"/>
              </a:ext>
            </a:extLst>
          </p:cNvPr>
          <p:cNvSpPr txBox="1"/>
          <p:nvPr/>
        </p:nvSpPr>
        <p:spPr>
          <a:xfrm>
            <a:off x="9609259" y="5537814"/>
            <a:ext cx="1141048" cy="276999"/>
          </a:xfrm>
          <a:prstGeom prst="rect">
            <a:avLst/>
          </a:prstGeom>
          <a:noFill/>
        </p:spPr>
        <p:txBody>
          <a:bodyPr wrap="square" rtlCol="0">
            <a:spAutoFit/>
          </a:bodyPr>
          <a:lstStyle/>
          <a:p>
            <a:r>
              <a:rPr lang="en-US" sz="1200" dirty="0"/>
              <a:t>PORTS</a:t>
            </a:r>
          </a:p>
        </p:txBody>
      </p:sp>
      <p:sp>
        <p:nvSpPr>
          <p:cNvPr id="15" name="Doughnut 14">
            <a:extLst>
              <a:ext uri="{FF2B5EF4-FFF2-40B4-BE49-F238E27FC236}">
                <a16:creationId xmlns:a16="http://schemas.microsoft.com/office/drawing/2014/main" id="{0A320040-2FBD-8741-89CE-6CC56A29925E}"/>
              </a:ext>
            </a:extLst>
          </p:cNvPr>
          <p:cNvSpPr/>
          <p:nvPr/>
        </p:nvSpPr>
        <p:spPr>
          <a:xfrm>
            <a:off x="7498517" y="3652778"/>
            <a:ext cx="828000" cy="864000"/>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Arrow Connector 17">
            <a:extLst>
              <a:ext uri="{FF2B5EF4-FFF2-40B4-BE49-F238E27FC236}">
                <a16:creationId xmlns:a16="http://schemas.microsoft.com/office/drawing/2014/main" id="{EBFCBB3D-64E0-5B42-8419-4635968639BB}"/>
              </a:ext>
            </a:extLst>
          </p:cNvPr>
          <p:cNvCxnSpPr>
            <a:cxnSpLocks/>
          </p:cNvCxnSpPr>
          <p:nvPr/>
        </p:nvCxnSpPr>
        <p:spPr>
          <a:xfrm flipH="1" flipV="1">
            <a:off x="7361534" y="3058229"/>
            <a:ext cx="405131" cy="619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8C185F-A418-E042-9D1F-673E6B5B11E4}"/>
              </a:ext>
            </a:extLst>
          </p:cNvPr>
          <p:cNvSpPr txBox="1"/>
          <p:nvPr/>
        </p:nvSpPr>
        <p:spPr>
          <a:xfrm>
            <a:off x="6534315" y="2774701"/>
            <a:ext cx="567943"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B05F2044-2738-3848-A657-128875E80381}"/>
              </a:ext>
            </a:extLst>
          </p:cNvPr>
          <p:cNvSpPr txBox="1"/>
          <p:nvPr/>
        </p:nvSpPr>
        <p:spPr>
          <a:xfrm>
            <a:off x="6768710" y="2803815"/>
            <a:ext cx="1665962" cy="276999"/>
          </a:xfrm>
          <a:prstGeom prst="rect">
            <a:avLst/>
          </a:prstGeom>
          <a:noFill/>
        </p:spPr>
        <p:txBody>
          <a:bodyPr wrap="square" rtlCol="0">
            <a:spAutoFit/>
          </a:bodyPr>
          <a:lstStyle/>
          <a:p>
            <a:r>
              <a:rPr lang="en-US" sz="1200" dirty="0"/>
              <a:t>MINERALS</a:t>
            </a:r>
          </a:p>
        </p:txBody>
      </p:sp>
      <p:cxnSp>
        <p:nvCxnSpPr>
          <p:cNvPr id="27" name="Straight Arrow Connector 26">
            <a:extLst>
              <a:ext uri="{FF2B5EF4-FFF2-40B4-BE49-F238E27FC236}">
                <a16:creationId xmlns:a16="http://schemas.microsoft.com/office/drawing/2014/main" id="{478E7137-4196-9541-A6AC-5D194DAA1D46}"/>
              </a:ext>
            </a:extLst>
          </p:cNvPr>
          <p:cNvCxnSpPr>
            <a:cxnSpLocks/>
            <a:endCxn id="28" idx="2"/>
          </p:cNvCxnSpPr>
          <p:nvPr/>
        </p:nvCxnSpPr>
        <p:spPr>
          <a:xfrm flipH="1" flipV="1">
            <a:off x="6371805" y="4154684"/>
            <a:ext cx="780246" cy="6164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C9F2390-55F9-DC49-BB02-7834C7FF2D6C}"/>
              </a:ext>
            </a:extLst>
          </p:cNvPr>
          <p:cNvSpPr txBox="1"/>
          <p:nvPr/>
        </p:nvSpPr>
        <p:spPr>
          <a:xfrm>
            <a:off x="6013796" y="3693019"/>
            <a:ext cx="716017" cy="461665"/>
          </a:xfrm>
          <a:prstGeom prst="rect">
            <a:avLst/>
          </a:prstGeom>
          <a:noFill/>
        </p:spPr>
        <p:txBody>
          <a:bodyPr wrap="square" rtlCol="0">
            <a:spAutoFit/>
          </a:bodyPr>
          <a:lstStyle/>
          <a:p>
            <a:r>
              <a:rPr lang="en-US" sz="1200" dirty="0"/>
              <a:t>RAIL PATHS</a:t>
            </a:r>
          </a:p>
        </p:txBody>
      </p:sp>
      <p:cxnSp>
        <p:nvCxnSpPr>
          <p:cNvPr id="31" name="Straight Arrow Connector 30">
            <a:extLst>
              <a:ext uri="{FF2B5EF4-FFF2-40B4-BE49-F238E27FC236}">
                <a16:creationId xmlns:a16="http://schemas.microsoft.com/office/drawing/2014/main" id="{E5124305-CC0F-4142-9852-A55E3CC48514}"/>
              </a:ext>
            </a:extLst>
          </p:cNvPr>
          <p:cNvCxnSpPr>
            <a:cxnSpLocks/>
          </p:cNvCxnSpPr>
          <p:nvPr/>
        </p:nvCxnSpPr>
        <p:spPr>
          <a:xfrm flipH="1" flipV="1">
            <a:off x="8516788" y="2497667"/>
            <a:ext cx="639991" cy="83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3E801AE-C0A3-704E-84AD-559F95A13ADE}"/>
              </a:ext>
            </a:extLst>
          </p:cNvPr>
          <p:cNvSpPr txBox="1"/>
          <p:nvPr/>
        </p:nvSpPr>
        <p:spPr>
          <a:xfrm>
            <a:off x="7916449" y="2347253"/>
            <a:ext cx="730063" cy="276999"/>
          </a:xfrm>
          <a:prstGeom prst="rect">
            <a:avLst/>
          </a:prstGeom>
          <a:noFill/>
        </p:spPr>
        <p:txBody>
          <a:bodyPr wrap="square" rtlCol="0">
            <a:spAutoFit/>
          </a:bodyPr>
          <a:lstStyle/>
          <a:p>
            <a:r>
              <a:rPr lang="en-US" sz="1200" dirty="0"/>
              <a:t>ROADS</a:t>
            </a:r>
          </a:p>
        </p:txBody>
      </p:sp>
      <p:pic>
        <p:nvPicPr>
          <p:cNvPr id="7" name="Audio 6">
            <a:hlinkClick r:id="" action="ppaction://media"/>
            <a:extLst>
              <a:ext uri="{FF2B5EF4-FFF2-40B4-BE49-F238E27FC236}">
                <a16:creationId xmlns:a16="http://schemas.microsoft.com/office/drawing/2014/main" id="{C61DA27E-A653-D440-BDBD-01153B7E90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540661"/>
      </p:ext>
    </p:extLst>
  </p:cSld>
  <p:clrMapOvr>
    <a:masterClrMapping/>
  </p:clrMapOvr>
  <mc:AlternateContent xmlns:mc="http://schemas.openxmlformats.org/markup-compatibility/2006">
    <mc:Choice xmlns:p14="http://schemas.microsoft.com/office/powerpoint/2010/main" Requires="p14">
      <p:transition spd="slow" p14:dur="2000" advTm="40378"/>
    </mc:Choice>
    <mc:Fallback>
      <p:transition spd="slow" advTm="40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B549C065-E361-024F-B763-00D0236F2FED}"/>
              </a:ext>
            </a:extLst>
          </p:cNvPr>
          <p:cNvPicPr>
            <a:picLocks noChangeAspect="1"/>
          </p:cNvPicPr>
          <p:nvPr/>
        </p:nvPicPr>
        <p:blipFill>
          <a:blip r:embed="rId4"/>
          <a:stretch>
            <a:fillRect/>
          </a:stretch>
        </p:blipFill>
        <p:spPr>
          <a:xfrm>
            <a:off x="1244573" y="1349076"/>
            <a:ext cx="9702854" cy="5136312"/>
          </a:xfrm>
          <a:prstGeom prst="rect">
            <a:avLst/>
          </a:prstGeom>
        </p:spPr>
      </p:pic>
      <p:pic>
        <p:nvPicPr>
          <p:cNvPr id="6" name="Picture 5" descr="Text&#10;&#10;Description automatically generated">
            <a:extLst>
              <a:ext uri="{FF2B5EF4-FFF2-40B4-BE49-F238E27FC236}">
                <a16:creationId xmlns:a16="http://schemas.microsoft.com/office/drawing/2014/main" id="{A51F97E4-5AAD-4648-82C2-80B647D8AAAC}"/>
              </a:ext>
            </a:extLst>
          </p:cNvPr>
          <p:cNvPicPr>
            <a:picLocks noChangeAspect="1"/>
          </p:cNvPicPr>
          <p:nvPr/>
        </p:nvPicPr>
        <p:blipFill>
          <a:blip r:embed="rId5"/>
          <a:stretch>
            <a:fillRect/>
          </a:stretch>
        </p:blipFill>
        <p:spPr>
          <a:xfrm>
            <a:off x="1244573" y="1349076"/>
            <a:ext cx="4130729" cy="930146"/>
          </a:xfrm>
          <a:prstGeom prst="rect">
            <a:avLst/>
          </a:prstGeom>
        </p:spPr>
      </p:pic>
      <p:sp>
        <p:nvSpPr>
          <p:cNvPr id="11" name="Title 1">
            <a:extLst>
              <a:ext uri="{FF2B5EF4-FFF2-40B4-BE49-F238E27FC236}">
                <a16:creationId xmlns:a16="http://schemas.microsoft.com/office/drawing/2014/main" id="{0FDFC7C0-438C-BA49-A08C-596923EDE5F3}"/>
              </a:ext>
            </a:extLst>
          </p:cNvPr>
          <p:cNvSpPr txBox="1">
            <a:spLocks/>
          </p:cNvSpPr>
          <p:nvPr/>
        </p:nvSpPr>
        <p:spPr>
          <a:xfrm>
            <a:off x="850625" y="372612"/>
            <a:ext cx="10890799" cy="7561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800" dirty="0"/>
              <a:t>Step 2 : Create a buffer around Minerals</a:t>
            </a:r>
          </a:p>
        </p:txBody>
      </p:sp>
      <p:sp>
        <p:nvSpPr>
          <p:cNvPr id="2" name="Doughnut 1">
            <a:extLst>
              <a:ext uri="{FF2B5EF4-FFF2-40B4-BE49-F238E27FC236}">
                <a16:creationId xmlns:a16="http://schemas.microsoft.com/office/drawing/2014/main" id="{34BDAC85-39CE-C347-80E9-34546C4920A3}"/>
              </a:ext>
            </a:extLst>
          </p:cNvPr>
          <p:cNvSpPr/>
          <p:nvPr/>
        </p:nvSpPr>
        <p:spPr>
          <a:xfrm>
            <a:off x="5375302" y="2649416"/>
            <a:ext cx="1427967" cy="116492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Arrow Connector 4">
            <a:extLst>
              <a:ext uri="{FF2B5EF4-FFF2-40B4-BE49-F238E27FC236}">
                <a16:creationId xmlns:a16="http://schemas.microsoft.com/office/drawing/2014/main" id="{3460AB50-5330-D44F-B0A7-A3C6B35D1E74}"/>
              </a:ext>
            </a:extLst>
          </p:cNvPr>
          <p:cNvCxnSpPr/>
          <p:nvPr/>
        </p:nvCxnSpPr>
        <p:spPr>
          <a:xfrm flipH="1" flipV="1">
            <a:off x="3309937" y="3144033"/>
            <a:ext cx="2065365" cy="876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102AFCB-5E19-124A-AA70-0F56C1E17A0A}"/>
              </a:ext>
            </a:extLst>
          </p:cNvPr>
          <p:cNvSpPr txBox="1"/>
          <p:nvPr/>
        </p:nvSpPr>
        <p:spPr>
          <a:xfrm>
            <a:off x="2304789" y="2959367"/>
            <a:ext cx="1005148" cy="369332"/>
          </a:xfrm>
          <a:prstGeom prst="rect">
            <a:avLst/>
          </a:prstGeom>
          <a:noFill/>
        </p:spPr>
        <p:txBody>
          <a:bodyPr wrap="square" rtlCol="0">
            <a:spAutoFit/>
          </a:bodyPr>
          <a:lstStyle/>
          <a:p>
            <a:r>
              <a:rPr lang="en-US" dirty="0"/>
              <a:t>BUFFER</a:t>
            </a:r>
          </a:p>
        </p:txBody>
      </p:sp>
      <p:pic>
        <p:nvPicPr>
          <p:cNvPr id="12" name="Audio 11">
            <a:hlinkClick r:id="" action="ppaction://media"/>
            <a:extLst>
              <a:ext uri="{FF2B5EF4-FFF2-40B4-BE49-F238E27FC236}">
                <a16:creationId xmlns:a16="http://schemas.microsoft.com/office/drawing/2014/main" id="{0F636BD7-5362-AB43-B044-B1DDDE1891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00158007"/>
      </p:ext>
    </p:extLst>
  </p:cSld>
  <p:clrMapOvr>
    <a:masterClrMapping/>
  </p:clrMapOvr>
  <mc:AlternateContent xmlns:mc="http://schemas.openxmlformats.org/markup-compatibility/2006">
    <mc:Choice xmlns:p14="http://schemas.microsoft.com/office/powerpoint/2010/main" Requires="p14">
      <p:transition spd="slow" p14:dur="2000" advTm="16317"/>
    </mc:Choice>
    <mc:Fallback>
      <p:transition spd="slow" advTm="1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D27C-5A1B-C545-BB23-C20A33B548E3}"/>
              </a:ext>
            </a:extLst>
          </p:cNvPr>
          <p:cNvSpPr>
            <a:spLocks noGrp="1"/>
          </p:cNvSpPr>
          <p:nvPr>
            <p:ph type="title"/>
          </p:nvPr>
        </p:nvSpPr>
        <p:spPr/>
        <p:txBody>
          <a:bodyPr>
            <a:normAutofit fontScale="90000"/>
          </a:bodyPr>
          <a:lstStyle/>
          <a:p>
            <a:pPr algn="ctr"/>
            <a:r>
              <a:rPr lang="en-US" dirty="0"/>
              <a:t>Step 3 : Identify and filter the  points that do not intersect Railways</a:t>
            </a:r>
          </a:p>
        </p:txBody>
      </p:sp>
      <p:pic>
        <p:nvPicPr>
          <p:cNvPr id="15" name="Content Placeholder 14" descr="Text&#10;&#10;Description automatically generated">
            <a:extLst>
              <a:ext uri="{FF2B5EF4-FFF2-40B4-BE49-F238E27FC236}">
                <a16:creationId xmlns:a16="http://schemas.microsoft.com/office/drawing/2014/main" id="{E0D62059-2786-AD41-8F25-C9052EAD7579}"/>
              </a:ext>
            </a:extLst>
          </p:cNvPr>
          <p:cNvPicPr>
            <a:picLocks noGrp="1" noChangeAspect="1"/>
          </p:cNvPicPr>
          <p:nvPr>
            <p:ph idx="1"/>
          </p:nvPr>
        </p:nvPicPr>
        <p:blipFill>
          <a:blip r:embed="rId4"/>
          <a:stretch>
            <a:fillRect/>
          </a:stretch>
        </p:blipFill>
        <p:spPr>
          <a:xfrm>
            <a:off x="1127062" y="2322068"/>
            <a:ext cx="5574966" cy="4051300"/>
          </a:xfrm>
        </p:spPr>
      </p:pic>
      <p:sp>
        <p:nvSpPr>
          <p:cNvPr id="6" name="TextBox 5">
            <a:extLst>
              <a:ext uri="{FF2B5EF4-FFF2-40B4-BE49-F238E27FC236}">
                <a16:creationId xmlns:a16="http://schemas.microsoft.com/office/drawing/2014/main" id="{793690DD-89A6-B047-9EEC-5929B9F80EBE}"/>
              </a:ext>
            </a:extLst>
          </p:cNvPr>
          <p:cNvSpPr txBox="1"/>
          <p:nvPr/>
        </p:nvSpPr>
        <p:spPr>
          <a:xfrm>
            <a:off x="7898271" y="2727215"/>
            <a:ext cx="3384468" cy="2308324"/>
          </a:xfrm>
          <a:prstGeom prst="rect">
            <a:avLst/>
          </a:prstGeom>
          <a:noFill/>
        </p:spPr>
        <p:txBody>
          <a:bodyPr wrap="square" rtlCol="0">
            <a:spAutoFit/>
          </a:bodyPr>
          <a:lstStyle/>
          <a:p>
            <a:pPr marL="285750" indent="-285750">
              <a:buFont typeface="Wingdings" pitchFamily="2" charset="2"/>
              <a:buChar char="v"/>
            </a:pPr>
            <a:r>
              <a:rPr lang="en-US" dirty="0"/>
              <a:t>These are the Buffer points that don't intersects with railways which is primary mode of transporting minerals. </a:t>
            </a:r>
          </a:p>
          <a:p>
            <a:pPr marL="285750" indent="-285750">
              <a:buFont typeface="Wingdings" pitchFamily="2" charset="2"/>
              <a:buChar char="v"/>
            </a:pPr>
            <a:r>
              <a:rPr lang="en-US" dirty="0"/>
              <a:t>Next, identifying the deposits that don’t intersect with roadways.</a:t>
            </a:r>
          </a:p>
          <a:p>
            <a:endParaRPr lang="en-US" dirty="0"/>
          </a:p>
        </p:txBody>
      </p:sp>
      <p:sp>
        <p:nvSpPr>
          <p:cNvPr id="7" name="Right Arrow 6">
            <a:extLst>
              <a:ext uri="{FF2B5EF4-FFF2-40B4-BE49-F238E27FC236}">
                <a16:creationId xmlns:a16="http://schemas.microsoft.com/office/drawing/2014/main" id="{2F7404FB-328B-814B-BA5A-A12601C7A735}"/>
              </a:ext>
            </a:extLst>
          </p:cNvPr>
          <p:cNvSpPr/>
          <p:nvPr/>
        </p:nvSpPr>
        <p:spPr>
          <a:xfrm>
            <a:off x="6919829" y="3643128"/>
            <a:ext cx="760641" cy="476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26627F5C-A417-294C-958D-A6AB1FD363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99988098"/>
      </p:ext>
    </p:extLst>
  </p:cSld>
  <p:clrMapOvr>
    <a:masterClrMapping/>
  </p:clrMapOvr>
  <mc:AlternateContent xmlns:mc="http://schemas.openxmlformats.org/markup-compatibility/2006">
    <mc:Choice xmlns:p14="http://schemas.microsoft.com/office/powerpoint/2010/main" Requires="p14">
      <p:transition spd="slow" p14:dur="2000" advTm="25100"/>
    </mc:Choice>
    <mc:Fallback>
      <p:transition spd="slow" advTm="25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C764-49BC-1844-A3D9-CEB06ECF0F66}"/>
              </a:ext>
            </a:extLst>
          </p:cNvPr>
          <p:cNvSpPr>
            <a:spLocks noGrp="1"/>
          </p:cNvSpPr>
          <p:nvPr>
            <p:ph type="title"/>
          </p:nvPr>
        </p:nvSpPr>
        <p:spPr>
          <a:xfrm>
            <a:off x="838200" y="307975"/>
            <a:ext cx="10515600" cy="1325563"/>
          </a:xfrm>
        </p:spPr>
        <p:txBody>
          <a:bodyPr>
            <a:normAutofit fontScale="90000"/>
          </a:bodyPr>
          <a:lstStyle/>
          <a:p>
            <a:pPr algn="ctr"/>
            <a:r>
              <a:rPr lang="en-US" dirty="0"/>
              <a:t>Step 4 : Identify and filter the  points that do not intersect roadways</a:t>
            </a:r>
          </a:p>
        </p:txBody>
      </p:sp>
      <p:pic>
        <p:nvPicPr>
          <p:cNvPr id="6" name="Content Placeholder 5" descr="Text&#10;&#10;Description automatically generated">
            <a:extLst>
              <a:ext uri="{FF2B5EF4-FFF2-40B4-BE49-F238E27FC236}">
                <a16:creationId xmlns:a16="http://schemas.microsoft.com/office/drawing/2014/main" id="{46318A78-A7AA-464A-94BE-854EC021A39A}"/>
              </a:ext>
            </a:extLst>
          </p:cNvPr>
          <p:cNvPicPr>
            <a:picLocks noGrp="1" noChangeAspect="1"/>
          </p:cNvPicPr>
          <p:nvPr>
            <p:ph idx="1"/>
          </p:nvPr>
        </p:nvPicPr>
        <p:blipFill>
          <a:blip r:embed="rId4"/>
          <a:stretch>
            <a:fillRect/>
          </a:stretch>
        </p:blipFill>
        <p:spPr>
          <a:xfrm>
            <a:off x="838200" y="1844284"/>
            <a:ext cx="6044545" cy="4552950"/>
          </a:xfrm>
        </p:spPr>
      </p:pic>
      <p:sp>
        <p:nvSpPr>
          <p:cNvPr id="12" name="Right Arrow 11">
            <a:extLst>
              <a:ext uri="{FF2B5EF4-FFF2-40B4-BE49-F238E27FC236}">
                <a16:creationId xmlns:a16="http://schemas.microsoft.com/office/drawing/2014/main" id="{097FB783-265B-FE43-ACD2-34EB00A01BBB}"/>
              </a:ext>
            </a:extLst>
          </p:cNvPr>
          <p:cNvSpPr/>
          <p:nvPr/>
        </p:nvSpPr>
        <p:spPr>
          <a:xfrm>
            <a:off x="7126345" y="36361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B4CDD4-880C-2D45-8E0F-1DDE0282E011}"/>
              </a:ext>
            </a:extLst>
          </p:cNvPr>
          <p:cNvSpPr txBox="1"/>
          <p:nvPr/>
        </p:nvSpPr>
        <p:spPr>
          <a:xfrm>
            <a:off x="8348353" y="3359128"/>
            <a:ext cx="3550722" cy="1200329"/>
          </a:xfrm>
          <a:prstGeom prst="rect">
            <a:avLst/>
          </a:prstGeom>
          <a:noFill/>
        </p:spPr>
        <p:txBody>
          <a:bodyPr wrap="square" rtlCol="0">
            <a:spAutoFit/>
          </a:bodyPr>
          <a:lstStyle/>
          <a:p>
            <a:pPr marL="285750" indent="-285750">
              <a:buFont typeface="Wingdings" pitchFamily="2" charset="2"/>
              <a:buChar char="v"/>
            </a:pPr>
            <a:r>
              <a:rPr lang="en-US" dirty="0"/>
              <a:t>There are </a:t>
            </a:r>
            <a:r>
              <a:rPr lang="en-US" b="1" dirty="0"/>
              <a:t>48</a:t>
            </a:r>
            <a:r>
              <a:rPr lang="en-US" dirty="0"/>
              <a:t> mineral resources which aren't near either trains or highways.</a:t>
            </a:r>
          </a:p>
          <a:p>
            <a:endParaRPr lang="en-US" dirty="0"/>
          </a:p>
        </p:txBody>
      </p:sp>
      <p:pic>
        <p:nvPicPr>
          <p:cNvPr id="9" name="Audio 8">
            <a:hlinkClick r:id="" action="ppaction://media"/>
            <a:extLst>
              <a:ext uri="{FF2B5EF4-FFF2-40B4-BE49-F238E27FC236}">
                <a16:creationId xmlns:a16="http://schemas.microsoft.com/office/drawing/2014/main" id="{77A1F09E-5CE1-4B4C-AEBC-1888223920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04661004"/>
      </p:ext>
    </p:extLst>
  </p:cSld>
  <p:clrMapOvr>
    <a:masterClrMapping/>
  </p:clrMapOvr>
  <mc:AlternateContent xmlns:mc="http://schemas.openxmlformats.org/markup-compatibility/2006">
    <mc:Choice xmlns:p14="http://schemas.microsoft.com/office/powerpoint/2010/main" Requires="p14">
      <p:transition spd="slow" p14:dur="2000" advTm="25399"/>
    </mc:Choice>
    <mc:Fallback>
      <p:transition spd="slow" advTm="2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ACCF-6563-FC46-83E1-18FE8D519007}"/>
              </a:ext>
            </a:extLst>
          </p:cNvPr>
          <p:cNvSpPr>
            <a:spLocks noGrp="1"/>
          </p:cNvSpPr>
          <p:nvPr>
            <p:ph type="title"/>
          </p:nvPr>
        </p:nvSpPr>
        <p:spPr>
          <a:xfrm>
            <a:off x="643963" y="171481"/>
            <a:ext cx="10058400" cy="1609344"/>
          </a:xfrm>
        </p:spPr>
        <p:txBody>
          <a:bodyPr>
            <a:normAutofit/>
          </a:bodyPr>
          <a:lstStyle/>
          <a:p>
            <a:pPr algn="ctr"/>
            <a:r>
              <a:rPr lang="en-US" dirty="0"/>
              <a:t>Step 5 : Resultant Points in </a:t>
            </a:r>
            <a:br>
              <a:rPr lang="en-US" dirty="0"/>
            </a:br>
            <a:r>
              <a:rPr lang="en-US" dirty="0"/>
              <a:t>GEO-SPATIAL Representation</a:t>
            </a:r>
          </a:p>
        </p:txBody>
      </p:sp>
      <p:sp>
        <p:nvSpPr>
          <p:cNvPr id="17" name="Content Placeholder 10">
            <a:extLst>
              <a:ext uri="{FF2B5EF4-FFF2-40B4-BE49-F238E27FC236}">
                <a16:creationId xmlns:a16="http://schemas.microsoft.com/office/drawing/2014/main" id="{AED4E38E-FDCE-4152-94C5-869E208B6086}"/>
              </a:ext>
            </a:extLst>
          </p:cNvPr>
          <p:cNvSpPr>
            <a:spLocks noGrp="1"/>
          </p:cNvSpPr>
          <p:nvPr>
            <p:ph idx="1"/>
          </p:nvPr>
        </p:nvSpPr>
        <p:spPr>
          <a:xfrm>
            <a:off x="7083658" y="1954524"/>
            <a:ext cx="4457948" cy="3907158"/>
          </a:xfrm>
        </p:spPr>
        <p:txBody>
          <a:bodyPr anchor="ctr">
            <a:normAutofit/>
          </a:bodyPr>
          <a:lstStyle/>
          <a:p>
            <a:r>
              <a:rPr lang="en-US" dirty="0"/>
              <a:t>The red points are those that lack either trains or roadways, whereas the purple points are well linked.</a:t>
            </a:r>
          </a:p>
        </p:txBody>
      </p:sp>
      <p:pic>
        <p:nvPicPr>
          <p:cNvPr id="7" name="Content Placeholder 6" descr="A picture containing text, map&#10;&#10;Description automatically generated">
            <a:extLst>
              <a:ext uri="{FF2B5EF4-FFF2-40B4-BE49-F238E27FC236}">
                <a16:creationId xmlns:a16="http://schemas.microsoft.com/office/drawing/2014/main" id="{7240C2D8-EED9-8B48-ABFD-82B8C97B7482}"/>
              </a:ext>
            </a:extLst>
          </p:cNvPr>
          <p:cNvPicPr>
            <a:picLocks noChangeAspect="1"/>
          </p:cNvPicPr>
          <p:nvPr/>
        </p:nvPicPr>
        <p:blipFill rotWithShape="1">
          <a:blip r:embed="rId4"/>
          <a:srcRect l="545" r="25542" b="-1"/>
          <a:stretch/>
        </p:blipFill>
        <p:spPr>
          <a:xfrm>
            <a:off x="650394" y="1954524"/>
            <a:ext cx="6433264" cy="3907158"/>
          </a:xfrm>
          <a:prstGeom prst="rect">
            <a:avLst/>
          </a:prstGeom>
        </p:spPr>
      </p:pic>
      <p:pic>
        <p:nvPicPr>
          <p:cNvPr id="8" name="Audio 7">
            <a:hlinkClick r:id="" action="ppaction://media"/>
            <a:extLst>
              <a:ext uri="{FF2B5EF4-FFF2-40B4-BE49-F238E27FC236}">
                <a16:creationId xmlns:a16="http://schemas.microsoft.com/office/drawing/2014/main" id="{78C415A9-A3D5-3843-858C-07556B48D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64269474"/>
      </p:ext>
    </p:extLst>
  </p:cSld>
  <p:clrMapOvr>
    <a:masterClrMapping/>
  </p:clrMapOvr>
  <mc:AlternateContent xmlns:mc="http://schemas.openxmlformats.org/markup-compatibility/2006">
    <mc:Choice xmlns:p14="http://schemas.microsoft.com/office/powerpoint/2010/main" Requires="p14">
      <p:transition spd="slow" p14:dur="2000" advTm="22149"/>
    </mc:Choice>
    <mc:Fallback>
      <p:transition spd="slow" advTm="22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C6E2-A9C4-1248-BA6C-F016DF046F5B}"/>
              </a:ext>
            </a:extLst>
          </p:cNvPr>
          <p:cNvSpPr>
            <a:spLocks noGrp="1"/>
          </p:cNvSpPr>
          <p:nvPr>
            <p:ph type="title"/>
          </p:nvPr>
        </p:nvSpPr>
        <p:spPr>
          <a:xfrm>
            <a:off x="1069848" y="756095"/>
            <a:ext cx="10058400" cy="986981"/>
          </a:xfrm>
        </p:spPr>
        <p:txBody>
          <a:bodyPr/>
          <a:lstStyle/>
          <a:p>
            <a:r>
              <a:rPr lang="en-US" dirty="0"/>
              <a:t>Conclusion</a:t>
            </a:r>
          </a:p>
        </p:txBody>
      </p:sp>
      <p:sp>
        <p:nvSpPr>
          <p:cNvPr id="3" name="Content Placeholder 2">
            <a:extLst>
              <a:ext uri="{FF2B5EF4-FFF2-40B4-BE49-F238E27FC236}">
                <a16:creationId xmlns:a16="http://schemas.microsoft.com/office/drawing/2014/main" id="{05584230-5708-3343-BEC0-2A70039FD13B}"/>
              </a:ext>
            </a:extLst>
          </p:cNvPr>
          <p:cNvSpPr>
            <a:spLocks noGrp="1"/>
          </p:cNvSpPr>
          <p:nvPr>
            <p:ph idx="1"/>
          </p:nvPr>
        </p:nvSpPr>
        <p:spPr>
          <a:xfrm>
            <a:off x="1066800" y="2183717"/>
            <a:ext cx="10058400" cy="1849344"/>
          </a:xfrm>
        </p:spPr>
        <p:txBody>
          <a:bodyPr>
            <a:noAutofit/>
          </a:bodyPr>
          <a:lstStyle/>
          <a:p>
            <a:pPr marL="0" indent="0" algn="just">
              <a:buNone/>
            </a:pPr>
            <a:r>
              <a:rPr lang="en-US" sz="3200" dirty="0"/>
              <a:t>Upon an investigation, it is discovered that the transportation infrastructure surrounding </a:t>
            </a:r>
            <a:r>
              <a:rPr lang="en-US" sz="3200" b="1" dirty="0"/>
              <a:t>48 </a:t>
            </a:r>
            <a:r>
              <a:rPr lang="en-US" sz="3200" dirty="0"/>
              <a:t>mineral reserves must be improved in order to speed up mineral distribution to ports.</a:t>
            </a:r>
          </a:p>
        </p:txBody>
      </p:sp>
      <p:pic>
        <p:nvPicPr>
          <p:cNvPr id="20" name="Audio 19">
            <a:hlinkClick r:id="" action="ppaction://media"/>
            <a:extLst>
              <a:ext uri="{FF2B5EF4-FFF2-40B4-BE49-F238E27FC236}">
                <a16:creationId xmlns:a16="http://schemas.microsoft.com/office/drawing/2014/main" id="{FCBDD475-D406-5D43-B4BF-DA90838078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10031768"/>
      </p:ext>
    </p:extLst>
  </p:cSld>
  <p:clrMapOvr>
    <a:masterClrMapping/>
  </p:clrMapOvr>
  <mc:AlternateContent xmlns:mc="http://schemas.openxmlformats.org/markup-compatibility/2006">
    <mc:Choice xmlns:p14="http://schemas.microsoft.com/office/powerpoint/2010/main" Requires="p14">
      <p:transition spd="slow" p14:dur="2000" advTm="26368"/>
    </mc:Choice>
    <mc:Fallback>
      <p:transition spd="slow" advTm="26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59F6-35CF-7E47-81AA-06B115885187}"/>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a:solidFill>
                  <a:schemeClr val="tx1"/>
                </a:solidFill>
              </a:rPr>
              <a:t>Thank You</a:t>
            </a:r>
          </a:p>
        </p:txBody>
      </p:sp>
      <p:pic>
        <p:nvPicPr>
          <p:cNvPr id="6" name="Graphic 5" descr="Handshake">
            <a:extLst>
              <a:ext uri="{FF2B5EF4-FFF2-40B4-BE49-F238E27FC236}">
                <a16:creationId xmlns:a16="http://schemas.microsoft.com/office/drawing/2014/main" id="{78A2F748-3995-448E-8092-655B13378D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150" y="1526651"/>
            <a:ext cx="3804698" cy="3804698"/>
          </a:xfrm>
          <a:prstGeom prst="rect">
            <a:avLst/>
          </a:prstGeom>
        </p:spPr>
      </p:pic>
      <p:pic>
        <p:nvPicPr>
          <p:cNvPr id="9" name="Audio 8">
            <a:hlinkClick r:id="" action="ppaction://media"/>
            <a:extLst>
              <a:ext uri="{FF2B5EF4-FFF2-40B4-BE49-F238E27FC236}">
                <a16:creationId xmlns:a16="http://schemas.microsoft.com/office/drawing/2014/main" id="{CC233A71-0154-DD4A-BF57-62331033FF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1824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15"/>
    </mc:Choice>
    <mc:Fallback>
      <p:transition spd="slow" advTm="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nodeType="withEffect">
                                  <p:stCondLst>
                                    <p:cond delay="500"/>
                                  </p:stCondLst>
                                  <p:iterate>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700"/>
                                        <p:tgtEl>
                                          <p:spTgt spid="6"/>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6BBCBB7-10FF-6049-92BB-6C58FA5C7293}"/>
              </a:ext>
            </a:extLst>
          </p:cNvPr>
          <p:cNvSpPr>
            <a:spLocks noGrp="1"/>
          </p:cNvSpPr>
          <p:nvPr>
            <p:ph type="title"/>
          </p:nvPr>
        </p:nvSpPr>
        <p:spPr>
          <a:xfrm>
            <a:off x="1209592" y="5227321"/>
            <a:ext cx="9772816" cy="991022"/>
          </a:xfrm>
        </p:spPr>
        <p:txBody>
          <a:bodyPr vert="horz" lIns="91440" tIns="45720" rIns="91440" bIns="45720" rtlCol="0" anchor="b">
            <a:normAutofit fontScale="90000"/>
          </a:bodyPr>
          <a:lstStyle/>
          <a:p>
            <a:pPr algn="ctr"/>
            <a:r>
              <a:rPr lang="en-US" sz="3600" dirty="0"/>
              <a:t>Do you have any idea why </a:t>
            </a:r>
            <a:r>
              <a:rPr lang="en-US" sz="3600" b="1" dirty="0"/>
              <a:t>China</a:t>
            </a:r>
            <a:r>
              <a:rPr lang="en-US" sz="3600" dirty="0"/>
              <a:t> is more interested in </a:t>
            </a:r>
            <a:r>
              <a:rPr lang="en-US" sz="3600" b="1" dirty="0"/>
              <a:t>South Africa </a:t>
            </a:r>
            <a:r>
              <a:rPr lang="en-US" sz="3600" dirty="0"/>
              <a:t>than other African nations?</a:t>
            </a:r>
            <a:endParaRPr lang="en-US" sz="3600" kern="1200" dirty="0">
              <a:solidFill>
                <a:schemeClr val="tx1"/>
              </a:solidFill>
              <a:latin typeface="+mj-lt"/>
              <a:ea typeface="+mj-ea"/>
              <a:cs typeface="+mj-cs"/>
            </a:endParaRPr>
          </a:p>
        </p:txBody>
      </p:sp>
      <p:pic>
        <p:nvPicPr>
          <p:cNvPr id="11" name="Content Placeholder 10" descr="A picture containing text, toy&#10;&#10;Description automatically generated">
            <a:extLst>
              <a:ext uri="{FF2B5EF4-FFF2-40B4-BE49-F238E27FC236}">
                <a16:creationId xmlns:a16="http://schemas.microsoft.com/office/drawing/2014/main" id="{D224E99F-F4FF-3742-8364-46A1C48751D7}"/>
              </a:ext>
            </a:extLst>
          </p:cNvPr>
          <p:cNvPicPr>
            <a:picLocks noGrp="1" noChangeAspect="1"/>
          </p:cNvPicPr>
          <p:nvPr>
            <p:ph idx="1"/>
          </p:nvPr>
        </p:nvPicPr>
        <p:blipFill>
          <a:blip r:embed="rId4"/>
          <a:stretch>
            <a:fillRect/>
          </a:stretch>
        </p:blipFill>
        <p:spPr>
          <a:xfrm>
            <a:off x="1636815" y="802739"/>
            <a:ext cx="8918369" cy="4051300"/>
          </a:xfrm>
        </p:spPr>
      </p:pic>
      <p:pic>
        <p:nvPicPr>
          <p:cNvPr id="12" name="Audio 11">
            <a:hlinkClick r:id="" action="ppaction://media"/>
            <a:extLst>
              <a:ext uri="{FF2B5EF4-FFF2-40B4-BE49-F238E27FC236}">
                <a16:creationId xmlns:a16="http://schemas.microsoft.com/office/drawing/2014/main" id="{5B0320D2-00BB-0240-BDC6-240001EB9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15213145"/>
      </p:ext>
    </p:extLst>
  </p:cSld>
  <p:clrMapOvr>
    <a:masterClrMapping/>
  </p:clrMapOvr>
  <mc:AlternateContent xmlns:mc="http://schemas.openxmlformats.org/markup-compatibility/2006">
    <mc:Choice xmlns:p14="http://schemas.microsoft.com/office/powerpoint/2010/main" Requires="p14">
      <p:transition spd="slow" p14:dur="2000" advTm="10883"/>
    </mc:Choice>
    <mc:Fallback>
      <p:transition spd="slow" advTm="10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652C6-CD3F-0C4D-9F77-ED99B5AFECAF}"/>
              </a:ext>
            </a:extLst>
          </p:cNvPr>
          <p:cNvSpPr>
            <a:spLocks noGrp="1"/>
          </p:cNvSpPr>
          <p:nvPr>
            <p:ph idx="1"/>
          </p:nvPr>
        </p:nvSpPr>
        <p:spPr>
          <a:xfrm>
            <a:off x="8144475" y="826996"/>
            <a:ext cx="3544034" cy="4552526"/>
          </a:xfrm>
        </p:spPr>
        <p:txBody>
          <a:bodyPr>
            <a:normAutofit fontScale="92500" lnSpcReduction="10000"/>
          </a:bodyPr>
          <a:lstStyle/>
          <a:p>
            <a:r>
              <a:rPr lang="en-US" sz="1600" dirty="0"/>
              <a:t>Africa has a plethora of highly rich and economically recoverable natural resources buried beneath its surface, making its mining industry one of the most important in the world.</a:t>
            </a:r>
          </a:p>
          <a:p>
            <a:r>
              <a:rPr lang="en-US" sz="1600" dirty="0"/>
              <a:t>Mineral exploration and production are crucial elements of the economy of many African countries, and they remain critical contributors to the economy.</a:t>
            </a:r>
          </a:p>
          <a:p>
            <a:r>
              <a:rPr lang="en-US" sz="1600" dirty="0"/>
              <a:t>Africa has significant stocks of metals and minerals such as gold, diamond, cobalt, bauxite, iron ore, coal, and copper, and is a major producer of many essential mineral commodities.</a:t>
            </a:r>
          </a:p>
          <a:p>
            <a:r>
              <a:rPr lang="en-US" sz="1600" dirty="0"/>
              <a:t> South Africa, Namibia, Zimbabwe, The Democratic Republic of Congo (DRC) are all prominent mining countries in Africa.</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8" name="Picture 7" descr="Map&#10;&#10;Description automatically generated">
            <a:extLst>
              <a:ext uri="{FF2B5EF4-FFF2-40B4-BE49-F238E27FC236}">
                <a16:creationId xmlns:a16="http://schemas.microsoft.com/office/drawing/2014/main" id="{A6D43A89-1F82-604A-8232-136AC8C96410}"/>
              </a:ext>
            </a:extLst>
          </p:cNvPr>
          <p:cNvPicPr>
            <a:picLocks noChangeAspect="1"/>
          </p:cNvPicPr>
          <p:nvPr/>
        </p:nvPicPr>
        <p:blipFill>
          <a:blip r:embed="rId4"/>
          <a:stretch>
            <a:fillRect/>
          </a:stretch>
        </p:blipFill>
        <p:spPr>
          <a:xfrm>
            <a:off x="76026" y="270742"/>
            <a:ext cx="7747250" cy="6187539"/>
          </a:xfrm>
          <a:prstGeom prst="rect">
            <a:avLst/>
          </a:prstGeom>
        </p:spPr>
      </p:pic>
      <p:pic>
        <p:nvPicPr>
          <p:cNvPr id="9" name="Audio 8">
            <a:hlinkClick r:id="" action="ppaction://media"/>
            <a:extLst>
              <a:ext uri="{FF2B5EF4-FFF2-40B4-BE49-F238E27FC236}">
                <a16:creationId xmlns:a16="http://schemas.microsoft.com/office/drawing/2014/main" id="{2E3965D0-EB29-E947-8C22-6B2DE40CDB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38772188"/>
      </p:ext>
    </p:extLst>
  </p:cSld>
  <p:clrMapOvr>
    <a:masterClrMapping/>
  </p:clrMapOvr>
  <mc:AlternateContent xmlns:mc="http://schemas.openxmlformats.org/markup-compatibility/2006">
    <mc:Choice xmlns:p14="http://schemas.microsoft.com/office/powerpoint/2010/main" Requires="p14">
      <p:transition spd="slow" p14:dur="2000" advTm="29949"/>
    </mc:Choice>
    <mc:Fallback>
      <p:transition spd="slow" advTm="2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248B-7849-2D4D-A683-166B98AA2E43}"/>
              </a:ext>
            </a:extLst>
          </p:cNvPr>
          <p:cNvSpPr>
            <a:spLocks noGrp="1"/>
          </p:cNvSpPr>
          <p:nvPr>
            <p:ph type="title"/>
          </p:nvPr>
        </p:nvSpPr>
        <p:spPr>
          <a:xfrm>
            <a:off x="652273" y="463199"/>
            <a:ext cx="10659152" cy="877921"/>
          </a:xfrm>
        </p:spPr>
        <p:txBody>
          <a:bodyPr vert="horz" lIns="91440" tIns="45720" rIns="91440" bIns="45720" rtlCol="0" anchor="ctr">
            <a:normAutofit/>
          </a:bodyPr>
          <a:lstStyle/>
          <a:p>
            <a:pPr algn="ctr"/>
            <a:r>
              <a:rPr lang="en-IN" sz="3600" b="1" dirty="0"/>
              <a:t>GEO-SPATIAL VIEW OF African Mineral Deposits</a:t>
            </a:r>
            <a:endParaRPr lang="en-US" sz="3600" b="1" dirty="0"/>
          </a:p>
        </p:txBody>
      </p:sp>
      <p:pic>
        <p:nvPicPr>
          <p:cNvPr id="14" name="Content Placeholder 13" descr="Graphical user interface, text&#10;&#10;Description automatically generated">
            <a:extLst>
              <a:ext uri="{FF2B5EF4-FFF2-40B4-BE49-F238E27FC236}">
                <a16:creationId xmlns:a16="http://schemas.microsoft.com/office/drawing/2014/main" id="{B6F112B2-943E-944F-9F84-925754DCE125}"/>
              </a:ext>
            </a:extLst>
          </p:cNvPr>
          <p:cNvPicPr>
            <a:picLocks noGrp="1" noChangeAspect="1"/>
          </p:cNvPicPr>
          <p:nvPr>
            <p:ph idx="1"/>
          </p:nvPr>
        </p:nvPicPr>
        <p:blipFill>
          <a:blip r:embed="rId4"/>
          <a:stretch>
            <a:fillRect/>
          </a:stretch>
        </p:blipFill>
        <p:spPr>
          <a:xfrm>
            <a:off x="482430" y="1943411"/>
            <a:ext cx="5613570" cy="3930315"/>
          </a:xfrm>
          <a:prstGeom prst="rect">
            <a:avLst/>
          </a:prstGeom>
        </p:spPr>
      </p:pic>
      <p:sp>
        <p:nvSpPr>
          <p:cNvPr id="12" name="TextBox 11">
            <a:extLst>
              <a:ext uri="{FF2B5EF4-FFF2-40B4-BE49-F238E27FC236}">
                <a16:creationId xmlns:a16="http://schemas.microsoft.com/office/drawing/2014/main" id="{01C6C7D4-2122-8B43-8C13-AE8CA45EFAF6}"/>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15" name="Picture 14" descr="Map&#10;&#10;Description automatically generated">
            <a:extLst>
              <a:ext uri="{FF2B5EF4-FFF2-40B4-BE49-F238E27FC236}">
                <a16:creationId xmlns:a16="http://schemas.microsoft.com/office/drawing/2014/main" id="{D7C7EFD9-BB0B-4346-93AE-DC84AF46C753}"/>
              </a:ext>
            </a:extLst>
          </p:cNvPr>
          <p:cNvPicPr>
            <a:picLocks noChangeAspect="1"/>
          </p:cNvPicPr>
          <p:nvPr/>
        </p:nvPicPr>
        <p:blipFill>
          <a:blip r:embed="rId5"/>
          <a:stretch>
            <a:fillRect/>
          </a:stretch>
        </p:blipFill>
        <p:spPr>
          <a:xfrm>
            <a:off x="6213186" y="1943411"/>
            <a:ext cx="5613569" cy="3930315"/>
          </a:xfrm>
          <a:prstGeom prst="rect">
            <a:avLst/>
          </a:prstGeom>
        </p:spPr>
      </p:pic>
      <p:pic>
        <p:nvPicPr>
          <p:cNvPr id="7" name="Audio 6">
            <a:hlinkClick r:id="" action="ppaction://media"/>
            <a:extLst>
              <a:ext uri="{FF2B5EF4-FFF2-40B4-BE49-F238E27FC236}">
                <a16:creationId xmlns:a16="http://schemas.microsoft.com/office/drawing/2014/main" id="{FB8C7B31-F8BD-AA47-A8C1-062D004019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47021452"/>
      </p:ext>
    </p:extLst>
  </p:cSld>
  <p:clrMapOvr>
    <a:masterClrMapping/>
  </p:clrMapOvr>
  <mc:AlternateContent xmlns:mc="http://schemas.openxmlformats.org/markup-compatibility/2006">
    <mc:Choice xmlns:p14="http://schemas.microsoft.com/office/powerpoint/2010/main" Requires="p14">
      <p:transition spd="slow" p14:dur="2000" advTm="24314"/>
    </mc:Choice>
    <mc:Fallback>
      <p:transition spd="slow" advTm="24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248B-7849-2D4D-A683-166B98AA2E43}"/>
              </a:ext>
            </a:extLst>
          </p:cNvPr>
          <p:cNvSpPr>
            <a:spLocks noGrp="1"/>
          </p:cNvSpPr>
          <p:nvPr>
            <p:ph type="title"/>
          </p:nvPr>
        </p:nvSpPr>
        <p:spPr>
          <a:xfrm>
            <a:off x="652273" y="463199"/>
            <a:ext cx="10659152" cy="877921"/>
          </a:xfrm>
        </p:spPr>
        <p:txBody>
          <a:bodyPr vert="horz" lIns="91440" tIns="45720" rIns="91440" bIns="45720" rtlCol="0" anchor="ctr">
            <a:normAutofit fontScale="90000"/>
          </a:bodyPr>
          <a:lstStyle/>
          <a:p>
            <a:pPr algn="ctr"/>
            <a:r>
              <a:rPr lang="en-IN" sz="3600" b="1" dirty="0"/>
              <a:t>Mineral reserves in each African country visualised using a count-based approach.</a:t>
            </a:r>
            <a:endParaRPr lang="en-US" sz="3600" b="1" dirty="0"/>
          </a:p>
        </p:txBody>
      </p:sp>
      <p:pic>
        <p:nvPicPr>
          <p:cNvPr id="16" name="Content Placeholder 7" descr="Text&#10;&#10;Description automatically generated">
            <a:extLst>
              <a:ext uri="{FF2B5EF4-FFF2-40B4-BE49-F238E27FC236}">
                <a16:creationId xmlns:a16="http://schemas.microsoft.com/office/drawing/2014/main" id="{41BBFA8E-8CB7-7B41-A53D-385808C25CD2}"/>
              </a:ext>
            </a:extLst>
          </p:cNvPr>
          <p:cNvPicPr>
            <a:picLocks noGrp="1" noChangeAspect="1"/>
          </p:cNvPicPr>
          <p:nvPr>
            <p:ph idx="1"/>
          </p:nvPr>
        </p:nvPicPr>
        <p:blipFill>
          <a:blip r:embed="rId4"/>
          <a:stretch>
            <a:fillRect/>
          </a:stretch>
        </p:blipFill>
        <p:spPr>
          <a:xfrm>
            <a:off x="321562" y="2243051"/>
            <a:ext cx="5609503" cy="3971641"/>
          </a:xfrm>
        </p:spPr>
      </p:pic>
      <p:sp>
        <p:nvSpPr>
          <p:cNvPr id="12" name="TextBox 11">
            <a:extLst>
              <a:ext uri="{FF2B5EF4-FFF2-40B4-BE49-F238E27FC236}">
                <a16:creationId xmlns:a16="http://schemas.microsoft.com/office/drawing/2014/main" id="{01C6C7D4-2122-8B43-8C13-AE8CA45EFAF6}"/>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18" name="Picture 17" descr="A map of the world&#10;&#10;Description automatically generated with medium confidence">
            <a:extLst>
              <a:ext uri="{FF2B5EF4-FFF2-40B4-BE49-F238E27FC236}">
                <a16:creationId xmlns:a16="http://schemas.microsoft.com/office/drawing/2014/main" id="{59436E5E-CCE6-234D-86B0-18CC2AA03007}"/>
              </a:ext>
            </a:extLst>
          </p:cNvPr>
          <p:cNvPicPr>
            <a:picLocks noChangeAspect="1"/>
          </p:cNvPicPr>
          <p:nvPr/>
        </p:nvPicPr>
        <p:blipFill>
          <a:blip r:embed="rId5"/>
          <a:stretch>
            <a:fillRect/>
          </a:stretch>
        </p:blipFill>
        <p:spPr>
          <a:xfrm>
            <a:off x="6260937" y="2243051"/>
            <a:ext cx="5607382" cy="3929720"/>
          </a:xfrm>
          <a:prstGeom prst="rect">
            <a:avLst/>
          </a:prstGeom>
        </p:spPr>
      </p:pic>
      <p:sp>
        <p:nvSpPr>
          <p:cNvPr id="13" name="TextBox 12">
            <a:extLst>
              <a:ext uri="{FF2B5EF4-FFF2-40B4-BE49-F238E27FC236}">
                <a16:creationId xmlns:a16="http://schemas.microsoft.com/office/drawing/2014/main" id="{F27D7610-C7F4-8D46-871F-932F23977EE9}"/>
              </a:ext>
            </a:extLst>
          </p:cNvPr>
          <p:cNvSpPr txBox="1"/>
          <p:nvPr/>
        </p:nvSpPr>
        <p:spPr>
          <a:xfrm>
            <a:off x="652273" y="1523213"/>
            <a:ext cx="8232647" cy="646331"/>
          </a:xfrm>
          <a:prstGeom prst="rect">
            <a:avLst/>
          </a:prstGeom>
          <a:noFill/>
        </p:spPr>
        <p:txBody>
          <a:bodyPr wrap="square" rtlCol="0">
            <a:spAutoFit/>
          </a:bodyPr>
          <a:lstStyle/>
          <a:p>
            <a:pPr marL="285750" indent="-285750">
              <a:buFont typeface="Arial" panose="020B0604020202020204" pitchFamily="34" charset="0"/>
              <a:buChar char="•"/>
            </a:pPr>
            <a:r>
              <a:rPr lang="en-IN" dirty="0"/>
              <a:t>With </a:t>
            </a:r>
            <a:r>
              <a:rPr lang="en-IN" b="1" dirty="0"/>
              <a:t>321</a:t>
            </a:r>
            <a:r>
              <a:rPr lang="en-IN" dirty="0"/>
              <a:t> mineral reserves, </a:t>
            </a:r>
            <a:r>
              <a:rPr lang="en-IN" b="1" dirty="0"/>
              <a:t>South Africa</a:t>
            </a:r>
            <a:r>
              <a:rPr lang="en-IN" dirty="0"/>
              <a:t> is the most mineral-rich country in Africa.</a:t>
            </a:r>
          </a:p>
        </p:txBody>
      </p:sp>
      <p:sp>
        <p:nvSpPr>
          <p:cNvPr id="7" name="Striped Right Arrow 6">
            <a:extLst>
              <a:ext uri="{FF2B5EF4-FFF2-40B4-BE49-F238E27FC236}">
                <a16:creationId xmlns:a16="http://schemas.microsoft.com/office/drawing/2014/main" id="{3D401DCA-E136-764A-96E1-6D23ED31137B}"/>
              </a:ext>
            </a:extLst>
          </p:cNvPr>
          <p:cNvSpPr/>
          <p:nvPr/>
        </p:nvSpPr>
        <p:spPr>
          <a:xfrm>
            <a:off x="9544833" y="5912285"/>
            <a:ext cx="814192" cy="8768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984F06-D997-174A-AB58-8897E042F6EC}"/>
              </a:ext>
            </a:extLst>
          </p:cNvPr>
          <p:cNvSpPr txBox="1"/>
          <p:nvPr/>
        </p:nvSpPr>
        <p:spPr>
          <a:xfrm>
            <a:off x="8327173" y="5802237"/>
            <a:ext cx="1217660" cy="307777"/>
          </a:xfrm>
          <a:prstGeom prst="rect">
            <a:avLst/>
          </a:prstGeom>
          <a:noFill/>
        </p:spPr>
        <p:txBody>
          <a:bodyPr wrap="square" rtlCol="0">
            <a:spAutoFit/>
          </a:bodyPr>
          <a:lstStyle/>
          <a:p>
            <a:r>
              <a:rPr lang="en-US" sz="1400" dirty="0"/>
              <a:t>South Africa</a:t>
            </a:r>
          </a:p>
        </p:txBody>
      </p:sp>
      <p:pic>
        <p:nvPicPr>
          <p:cNvPr id="15" name="Audio 14">
            <a:hlinkClick r:id="" action="ppaction://media"/>
            <a:extLst>
              <a:ext uri="{FF2B5EF4-FFF2-40B4-BE49-F238E27FC236}">
                <a16:creationId xmlns:a16="http://schemas.microsoft.com/office/drawing/2014/main" id="{EF64CA1E-9560-A345-88BC-FC98A64421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92590995"/>
      </p:ext>
    </p:extLst>
  </p:cSld>
  <p:clrMapOvr>
    <a:masterClrMapping/>
  </p:clrMapOvr>
  <mc:AlternateContent xmlns:mc="http://schemas.openxmlformats.org/markup-compatibility/2006">
    <mc:Choice xmlns:p14="http://schemas.microsoft.com/office/powerpoint/2010/main" Requires="p14">
      <p:transition spd="slow" p14:dur="2000" advTm="29812"/>
    </mc:Choice>
    <mc:Fallback>
      <p:transition spd="slow" advTm="2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248B-7849-2D4D-A683-166B98AA2E43}"/>
              </a:ext>
            </a:extLst>
          </p:cNvPr>
          <p:cNvSpPr>
            <a:spLocks noGrp="1"/>
          </p:cNvSpPr>
          <p:nvPr>
            <p:ph type="title"/>
          </p:nvPr>
        </p:nvSpPr>
        <p:spPr>
          <a:xfrm>
            <a:off x="648927" y="338328"/>
            <a:ext cx="10890799" cy="756181"/>
          </a:xfrm>
        </p:spPr>
        <p:txBody>
          <a:bodyPr vert="horz" lIns="91440" tIns="45720" rIns="91440" bIns="45720" rtlCol="0" anchor="ctr">
            <a:normAutofit/>
          </a:bodyPr>
          <a:lstStyle/>
          <a:p>
            <a:pPr algn="ctr"/>
            <a:r>
              <a:rPr lang="en-US" sz="3600" dirty="0"/>
              <a:t>Analyzing diversity of mineral in each African country</a:t>
            </a:r>
          </a:p>
        </p:txBody>
      </p:sp>
      <p:pic>
        <p:nvPicPr>
          <p:cNvPr id="6" name="Content Placeholder 5" descr="Text&#10;&#10;Description automatically generated">
            <a:extLst>
              <a:ext uri="{FF2B5EF4-FFF2-40B4-BE49-F238E27FC236}">
                <a16:creationId xmlns:a16="http://schemas.microsoft.com/office/drawing/2014/main" id="{FD815771-953A-5945-8D69-9DEB3FA523F2}"/>
              </a:ext>
            </a:extLst>
          </p:cNvPr>
          <p:cNvPicPr>
            <a:picLocks noGrp="1" noChangeAspect="1"/>
          </p:cNvPicPr>
          <p:nvPr>
            <p:ph idx="1"/>
          </p:nvPr>
        </p:nvPicPr>
        <p:blipFill>
          <a:blip r:embed="rId4"/>
          <a:stretch>
            <a:fillRect/>
          </a:stretch>
        </p:blipFill>
        <p:spPr>
          <a:xfrm>
            <a:off x="484822" y="2118730"/>
            <a:ext cx="5609504" cy="3926178"/>
          </a:xfrm>
          <a:prstGeom prst="rect">
            <a:avLst/>
          </a:prstGeom>
        </p:spPr>
      </p:pic>
      <p:sp>
        <p:nvSpPr>
          <p:cNvPr id="12" name="TextBox 11">
            <a:extLst>
              <a:ext uri="{FF2B5EF4-FFF2-40B4-BE49-F238E27FC236}">
                <a16:creationId xmlns:a16="http://schemas.microsoft.com/office/drawing/2014/main" id="{01C6C7D4-2122-8B43-8C13-AE8CA45EFAF6}"/>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8" name="Picture 7" descr="Text&#10;&#10;Description automatically generated">
            <a:extLst>
              <a:ext uri="{FF2B5EF4-FFF2-40B4-BE49-F238E27FC236}">
                <a16:creationId xmlns:a16="http://schemas.microsoft.com/office/drawing/2014/main" id="{56C50235-7AC7-A446-AFD8-0B2B0361E37E}"/>
              </a:ext>
            </a:extLst>
          </p:cNvPr>
          <p:cNvPicPr>
            <a:picLocks noChangeAspect="1"/>
          </p:cNvPicPr>
          <p:nvPr/>
        </p:nvPicPr>
        <p:blipFill>
          <a:blip r:embed="rId5"/>
          <a:stretch>
            <a:fillRect/>
          </a:stretch>
        </p:blipFill>
        <p:spPr>
          <a:xfrm>
            <a:off x="6270306" y="2116662"/>
            <a:ext cx="5613569" cy="3930315"/>
          </a:xfrm>
          <a:prstGeom prst="rect">
            <a:avLst/>
          </a:prstGeom>
        </p:spPr>
      </p:pic>
      <p:sp>
        <p:nvSpPr>
          <p:cNvPr id="13" name="TextBox 12">
            <a:extLst>
              <a:ext uri="{FF2B5EF4-FFF2-40B4-BE49-F238E27FC236}">
                <a16:creationId xmlns:a16="http://schemas.microsoft.com/office/drawing/2014/main" id="{482DE14F-65CF-7547-8E77-E8A7FFD82919}"/>
              </a:ext>
            </a:extLst>
          </p:cNvPr>
          <p:cNvSpPr txBox="1"/>
          <p:nvPr/>
        </p:nvSpPr>
        <p:spPr>
          <a:xfrm>
            <a:off x="648927" y="1173856"/>
            <a:ext cx="10600964" cy="944874"/>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dirty="0"/>
              <a:t>Among </a:t>
            </a:r>
            <a:r>
              <a:rPr lang="en-US" b="1" dirty="0"/>
              <a:t>59</a:t>
            </a:r>
            <a:r>
              <a:rPr lang="en-US" dirty="0"/>
              <a:t> varieties of mineral available in Africa,  </a:t>
            </a:r>
            <a:r>
              <a:rPr lang="en-US" b="1" dirty="0"/>
              <a:t>33 </a:t>
            </a:r>
            <a:r>
              <a:rPr lang="en-US" dirty="0"/>
              <a:t>wide varieties were found in </a:t>
            </a:r>
            <a:r>
              <a:rPr lang="en-US" b="1" dirty="0"/>
              <a:t>South Africa </a:t>
            </a:r>
            <a:r>
              <a:rPr lang="en-US" dirty="0"/>
              <a:t>which tops among all other African Countries.</a:t>
            </a:r>
          </a:p>
          <a:p>
            <a:endParaRPr lang="en-US" dirty="0"/>
          </a:p>
        </p:txBody>
      </p:sp>
      <p:pic>
        <p:nvPicPr>
          <p:cNvPr id="20" name="Audio 19">
            <a:hlinkClick r:id="" action="ppaction://media"/>
            <a:extLst>
              <a:ext uri="{FF2B5EF4-FFF2-40B4-BE49-F238E27FC236}">
                <a16:creationId xmlns:a16="http://schemas.microsoft.com/office/drawing/2014/main" id="{BEABF2F9-EDE6-3444-B96F-8D281AC638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54601847"/>
      </p:ext>
    </p:extLst>
  </p:cSld>
  <p:clrMapOvr>
    <a:masterClrMapping/>
  </p:clrMapOvr>
  <mc:AlternateContent xmlns:mc="http://schemas.openxmlformats.org/markup-compatibility/2006">
    <mc:Choice xmlns:p14="http://schemas.microsoft.com/office/powerpoint/2010/main" Requires="p14">
      <p:transition spd="slow" p14:dur="2000" advTm="33513"/>
    </mc:Choice>
    <mc:Fallback>
      <p:transition spd="slow" advTm="33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716D-BD1A-604A-963B-0C977EDABD05}"/>
              </a:ext>
            </a:extLst>
          </p:cNvPr>
          <p:cNvSpPr>
            <a:spLocks noGrp="1"/>
          </p:cNvSpPr>
          <p:nvPr>
            <p:ph type="title"/>
          </p:nvPr>
        </p:nvSpPr>
        <p:spPr/>
        <p:txBody>
          <a:bodyPr>
            <a:normAutofit/>
          </a:bodyPr>
          <a:lstStyle/>
          <a:p>
            <a:pPr algn="ctr"/>
            <a:r>
              <a:rPr lang="en-US" dirty="0"/>
              <a:t>South Africa's major trading countries</a:t>
            </a:r>
          </a:p>
        </p:txBody>
      </p:sp>
      <p:pic>
        <p:nvPicPr>
          <p:cNvPr id="7" name="Content Placeholder 6" descr="Chart, pie chart&#10;&#10;Description automatically generated">
            <a:extLst>
              <a:ext uri="{FF2B5EF4-FFF2-40B4-BE49-F238E27FC236}">
                <a16:creationId xmlns:a16="http://schemas.microsoft.com/office/drawing/2014/main" id="{DCB1CF04-1CA0-AC4C-97C9-087F9B640CEA}"/>
              </a:ext>
            </a:extLst>
          </p:cNvPr>
          <p:cNvPicPr>
            <a:picLocks noGrp="1" noChangeAspect="1"/>
          </p:cNvPicPr>
          <p:nvPr>
            <p:ph idx="1"/>
          </p:nvPr>
        </p:nvPicPr>
        <p:blipFill>
          <a:blip r:embed="rId4"/>
          <a:stretch>
            <a:fillRect/>
          </a:stretch>
        </p:blipFill>
        <p:spPr>
          <a:xfrm>
            <a:off x="637032" y="2334738"/>
            <a:ext cx="6970776" cy="3700302"/>
          </a:xfrm>
        </p:spPr>
      </p:pic>
      <p:sp>
        <p:nvSpPr>
          <p:cNvPr id="10" name="TextBox 9">
            <a:extLst>
              <a:ext uri="{FF2B5EF4-FFF2-40B4-BE49-F238E27FC236}">
                <a16:creationId xmlns:a16="http://schemas.microsoft.com/office/drawing/2014/main" id="{247B8E0C-EB59-3D48-BE2B-231F0C9A9765}"/>
              </a:ext>
            </a:extLst>
          </p:cNvPr>
          <p:cNvSpPr txBox="1"/>
          <p:nvPr/>
        </p:nvSpPr>
        <p:spPr>
          <a:xfrm>
            <a:off x="7683441" y="3307726"/>
            <a:ext cx="39468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6-billion. Ores, iron and steel, wood pulp, copper, and fruit and nuts were the top five items sent to China in 2019, accounting for 88 percent of the entire value of South Africa's exports to China.</a:t>
            </a:r>
          </a:p>
        </p:txBody>
      </p:sp>
      <p:pic>
        <p:nvPicPr>
          <p:cNvPr id="8" name="Audio 7">
            <a:hlinkClick r:id="" action="ppaction://media"/>
            <a:extLst>
              <a:ext uri="{FF2B5EF4-FFF2-40B4-BE49-F238E27FC236}">
                <a16:creationId xmlns:a16="http://schemas.microsoft.com/office/drawing/2014/main" id="{7FB25B91-7193-5646-ABE7-4881D6CF75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02973205"/>
      </p:ext>
    </p:extLst>
  </p:cSld>
  <p:clrMapOvr>
    <a:masterClrMapping/>
  </p:clrMapOvr>
  <mc:AlternateContent xmlns:mc="http://schemas.openxmlformats.org/markup-compatibility/2006">
    <mc:Choice xmlns:p14="http://schemas.microsoft.com/office/powerpoint/2010/main" Requires="p14">
      <p:transition spd="slow" p14:dur="2000" advTm="14065"/>
    </mc:Choice>
    <mc:Fallback>
      <p:transition spd="slow" advTm="14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F2FA-0A92-0F4A-8326-054FAAA7D1F4}"/>
              </a:ext>
            </a:extLst>
          </p:cNvPr>
          <p:cNvSpPr>
            <a:spLocks noGrp="1"/>
          </p:cNvSpPr>
          <p:nvPr>
            <p:ph type="title"/>
          </p:nvPr>
        </p:nvSpPr>
        <p:spPr>
          <a:xfrm>
            <a:off x="1069848" y="484632"/>
            <a:ext cx="10058400" cy="585043"/>
          </a:xfrm>
        </p:spPr>
        <p:txBody>
          <a:bodyPr>
            <a:normAutofit fontScale="90000"/>
          </a:bodyPr>
          <a:lstStyle/>
          <a:p>
            <a:r>
              <a:rPr lang="en-US" sz="4400" dirty="0"/>
              <a:t>Problem Statement</a:t>
            </a:r>
          </a:p>
        </p:txBody>
      </p:sp>
      <p:sp>
        <p:nvSpPr>
          <p:cNvPr id="3" name="Content Placeholder 2">
            <a:extLst>
              <a:ext uri="{FF2B5EF4-FFF2-40B4-BE49-F238E27FC236}">
                <a16:creationId xmlns:a16="http://schemas.microsoft.com/office/drawing/2014/main" id="{956244E0-B292-E548-9EFB-CD23DF99816D}"/>
              </a:ext>
            </a:extLst>
          </p:cNvPr>
          <p:cNvSpPr>
            <a:spLocks noGrp="1"/>
          </p:cNvSpPr>
          <p:nvPr>
            <p:ph idx="1"/>
          </p:nvPr>
        </p:nvSpPr>
        <p:spPr>
          <a:xfrm>
            <a:off x="1040160" y="3636293"/>
            <a:ext cx="10058400" cy="2737075"/>
          </a:xfrm>
        </p:spPr>
        <p:txBody>
          <a:bodyPr>
            <a:normAutofit/>
          </a:bodyPr>
          <a:lstStyle/>
          <a:p>
            <a:pPr marL="457200" indent="-457200">
              <a:buAutoNum type="arabicParenR"/>
            </a:pPr>
            <a:r>
              <a:rPr lang="en-US" dirty="0"/>
              <a:t>Create a VIEW that separates South African data from data from the rest of Africa.</a:t>
            </a:r>
          </a:p>
          <a:p>
            <a:pPr marL="457200" indent="-457200">
              <a:buAutoNum type="arabicParenR"/>
            </a:pPr>
            <a:r>
              <a:rPr lang="en-US" dirty="0"/>
              <a:t>Create a 10-kilometer buffer zone around each mineral deposit.</a:t>
            </a:r>
          </a:p>
          <a:p>
            <a:pPr marL="457200" indent="-457200">
              <a:buAutoNum type="arabicParenR"/>
            </a:pPr>
            <a:r>
              <a:rPr lang="en-US" dirty="0"/>
              <a:t>Identify and filter the buffer points that do not intersect with any railway tracks.</a:t>
            </a:r>
          </a:p>
          <a:p>
            <a:pPr marL="457200" indent="-457200">
              <a:buAutoNum type="arabicParenR"/>
            </a:pPr>
            <a:r>
              <a:rPr lang="en-US" dirty="0"/>
              <a:t>Using the resulting points from Step 3, identify the buffer points that do not intersect with any highways and filter those points.</a:t>
            </a:r>
          </a:p>
          <a:p>
            <a:pPr marL="457200" indent="-457200">
              <a:buAutoNum type="arabicParenR"/>
            </a:pPr>
            <a:r>
              <a:rPr lang="en-US" dirty="0"/>
              <a:t>The last points are those with the least amount of transit access to the port.</a:t>
            </a:r>
          </a:p>
        </p:txBody>
      </p:sp>
      <p:sp>
        <p:nvSpPr>
          <p:cNvPr id="4" name="TextBox 3">
            <a:extLst>
              <a:ext uri="{FF2B5EF4-FFF2-40B4-BE49-F238E27FC236}">
                <a16:creationId xmlns:a16="http://schemas.microsoft.com/office/drawing/2014/main" id="{E3966F07-7702-494A-A91A-5185806767AE}"/>
              </a:ext>
            </a:extLst>
          </p:cNvPr>
          <p:cNvSpPr txBox="1"/>
          <p:nvPr/>
        </p:nvSpPr>
        <p:spPr>
          <a:xfrm>
            <a:off x="1040160" y="1173157"/>
            <a:ext cx="9885236" cy="1692771"/>
          </a:xfrm>
          <a:prstGeom prst="rect">
            <a:avLst/>
          </a:prstGeom>
          <a:noFill/>
        </p:spPr>
        <p:txBody>
          <a:bodyPr wrap="square" rtlCol="0">
            <a:spAutoFit/>
          </a:bodyPr>
          <a:lstStyle/>
          <a:p>
            <a:r>
              <a:rPr lang="en-IN" sz="2600" dirty="0"/>
              <a:t>Chinese investors and the South African Department of Mineral Resources want to work together to identify and build transportation infrastructure around mines with the most challenging port access.</a:t>
            </a:r>
          </a:p>
        </p:txBody>
      </p:sp>
      <p:sp>
        <p:nvSpPr>
          <p:cNvPr id="5" name="TextBox 4">
            <a:extLst>
              <a:ext uri="{FF2B5EF4-FFF2-40B4-BE49-F238E27FC236}">
                <a16:creationId xmlns:a16="http://schemas.microsoft.com/office/drawing/2014/main" id="{7E546054-B404-2546-A218-CB7AB8BB00A5}"/>
              </a:ext>
            </a:extLst>
          </p:cNvPr>
          <p:cNvSpPr txBox="1"/>
          <p:nvPr/>
        </p:nvSpPr>
        <p:spPr>
          <a:xfrm>
            <a:off x="1053104" y="2967335"/>
            <a:ext cx="9494980" cy="461665"/>
          </a:xfrm>
          <a:prstGeom prst="rect">
            <a:avLst/>
          </a:prstGeom>
          <a:noFill/>
        </p:spPr>
        <p:txBody>
          <a:bodyPr wrap="square" rtlCol="0">
            <a:spAutoFit/>
          </a:bodyPr>
          <a:lstStyle/>
          <a:p>
            <a:r>
              <a:rPr lang="en-US" sz="2400" dirty="0"/>
              <a:t>Identifying the problem statement involves a series of steps</a:t>
            </a:r>
            <a:r>
              <a:rPr lang="en-US" dirty="0"/>
              <a:t>.</a:t>
            </a:r>
          </a:p>
        </p:txBody>
      </p:sp>
      <p:pic>
        <p:nvPicPr>
          <p:cNvPr id="13" name="Audio 12">
            <a:hlinkClick r:id="" action="ppaction://media"/>
            <a:extLst>
              <a:ext uri="{FF2B5EF4-FFF2-40B4-BE49-F238E27FC236}">
                <a16:creationId xmlns:a16="http://schemas.microsoft.com/office/drawing/2014/main" id="{FC72BE05-776C-5E47-95AC-1B1C70FC5E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15369664"/>
      </p:ext>
    </p:extLst>
  </p:cSld>
  <p:clrMapOvr>
    <a:masterClrMapping/>
  </p:clrMapOvr>
  <mc:AlternateContent xmlns:mc="http://schemas.openxmlformats.org/markup-compatibility/2006">
    <mc:Choice xmlns:p14="http://schemas.microsoft.com/office/powerpoint/2010/main" Requires="p14">
      <p:transition spd="slow" p14:dur="2000" advTm="52496"/>
    </mc:Choice>
    <mc:Fallback>
      <p:transition spd="slow" advTm="5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E321-B67F-764D-A10C-6B69C516CFA7}"/>
              </a:ext>
            </a:extLst>
          </p:cNvPr>
          <p:cNvSpPr>
            <a:spLocks noGrp="1"/>
          </p:cNvSpPr>
          <p:nvPr>
            <p:ph type="title"/>
          </p:nvPr>
        </p:nvSpPr>
        <p:spPr>
          <a:xfrm>
            <a:off x="845561" y="87371"/>
            <a:ext cx="10058400" cy="1609344"/>
          </a:xfrm>
        </p:spPr>
        <p:txBody>
          <a:bodyPr/>
          <a:lstStyle/>
          <a:p>
            <a:r>
              <a:rPr lang="en-US" dirty="0"/>
              <a:t>Important Assumptions : </a:t>
            </a:r>
          </a:p>
        </p:txBody>
      </p:sp>
      <p:sp>
        <p:nvSpPr>
          <p:cNvPr id="15" name="TextBox 14">
            <a:extLst>
              <a:ext uri="{FF2B5EF4-FFF2-40B4-BE49-F238E27FC236}">
                <a16:creationId xmlns:a16="http://schemas.microsoft.com/office/drawing/2014/main" id="{45CB1287-34A4-1E4A-B8FD-C2D8E74FECB7}"/>
              </a:ext>
            </a:extLst>
          </p:cNvPr>
          <p:cNvSpPr txBox="1"/>
          <p:nvPr/>
        </p:nvSpPr>
        <p:spPr>
          <a:xfrm>
            <a:off x="914640" y="3469771"/>
            <a:ext cx="3355734" cy="461665"/>
          </a:xfrm>
          <a:prstGeom prst="rect">
            <a:avLst/>
          </a:prstGeom>
          <a:noFill/>
        </p:spPr>
        <p:txBody>
          <a:bodyPr wrap="square" rtlCol="0">
            <a:spAutoFit/>
          </a:bodyPr>
          <a:lstStyle/>
          <a:p>
            <a:r>
              <a:rPr lang="en-US" sz="2400" dirty="0"/>
              <a:t>Labels : </a:t>
            </a:r>
          </a:p>
        </p:txBody>
      </p:sp>
      <p:pic>
        <p:nvPicPr>
          <p:cNvPr id="19" name="Picture 18" descr="A picture containing graphical user interface&#10;&#10;Description automatically generated">
            <a:extLst>
              <a:ext uri="{FF2B5EF4-FFF2-40B4-BE49-F238E27FC236}">
                <a16:creationId xmlns:a16="http://schemas.microsoft.com/office/drawing/2014/main" id="{C77584ED-8CFB-C14E-B6D6-675931634524}"/>
              </a:ext>
            </a:extLst>
          </p:cNvPr>
          <p:cNvPicPr>
            <a:picLocks noChangeAspect="1"/>
          </p:cNvPicPr>
          <p:nvPr/>
        </p:nvPicPr>
        <p:blipFill>
          <a:blip r:embed="rId4"/>
          <a:stretch>
            <a:fillRect/>
          </a:stretch>
        </p:blipFill>
        <p:spPr>
          <a:xfrm>
            <a:off x="1162170" y="4012977"/>
            <a:ext cx="1013004" cy="948318"/>
          </a:xfrm>
          <a:prstGeom prst="rect">
            <a:avLst/>
          </a:prstGeom>
        </p:spPr>
      </p:pic>
      <p:pic>
        <p:nvPicPr>
          <p:cNvPr id="21" name="Picture 20" descr="A red x on a black background&#10;&#10;Description automatically generated with low confidence">
            <a:extLst>
              <a:ext uri="{FF2B5EF4-FFF2-40B4-BE49-F238E27FC236}">
                <a16:creationId xmlns:a16="http://schemas.microsoft.com/office/drawing/2014/main" id="{4343867A-8120-9C4B-8FFB-F8066E669B19}"/>
              </a:ext>
            </a:extLst>
          </p:cNvPr>
          <p:cNvPicPr>
            <a:picLocks noChangeAspect="1"/>
          </p:cNvPicPr>
          <p:nvPr/>
        </p:nvPicPr>
        <p:blipFill>
          <a:blip r:embed="rId5"/>
          <a:stretch>
            <a:fillRect/>
          </a:stretch>
        </p:blipFill>
        <p:spPr>
          <a:xfrm>
            <a:off x="1162169" y="5042836"/>
            <a:ext cx="1013005" cy="981675"/>
          </a:xfrm>
          <a:prstGeom prst="rect">
            <a:avLst/>
          </a:prstGeom>
        </p:spPr>
      </p:pic>
      <p:sp>
        <p:nvSpPr>
          <p:cNvPr id="22" name="TextBox 21">
            <a:extLst>
              <a:ext uri="{FF2B5EF4-FFF2-40B4-BE49-F238E27FC236}">
                <a16:creationId xmlns:a16="http://schemas.microsoft.com/office/drawing/2014/main" id="{8D7EE30E-7B83-0143-A906-E4D2C413076D}"/>
              </a:ext>
            </a:extLst>
          </p:cNvPr>
          <p:cNvSpPr txBox="1"/>
          <p:nvPr/>
        </p:nvSpPr>
        <p:spPr>
          <a:xfrm>
            <a:off x="2415397" y="4234413"/>
            <a:ext cx="2053086" cy="369332"/>
          </a:xfrm>
          <a:prstGeom prst="rect">
            <a:avLst/>
          </a:prstGeom>
          <a:noFill/>
        </p:spPr>
        <p:txBody>
          <a:bodyPr wrap="square" rtlCol="0">
            <a:spAutoFit/>
          </a:bodyPr>
          <a:lstStyle/>
          <a:p>
            <a:r>
              <a:rPr lang="en-US" dirty="0"/>
              <a:t>Mineral Deposits</a:t>
            </a:r>
          </a:p>
        </p:txBody>
      </p:sp>
      <p:sp>
        <p:nvSpPr>
          <p:cNvPr id="29" name="TextBox 28">
            <a:extLst>
              <a:ext uri="{FF2B5EF4-FFF2-40B4-BE49-F238E27FC236}">
                <a16:creationId xmlns:a16="http://schemas.microsoft.com/office/drawing/2014/main" id="{A7EF2FB9-85F1-5C47-945B-D73AD8CA7CD7}"/>
              </a:ext>
            </a:extLst>
          </p:cNvPr>
          <p:cNvSpPr txBox="1"/>
          <p:nvPr/>
        </p:nvSpPr>
        <p:spPr>
          <a:xfrm>
            <a:off x="2592507" y="5265262"/>
            <a:ext cx="1677867" cy="369332"/>
          </a:xfrm>
          <a:prstGeom prst="rect">
            <a:avLst/>
          </a:prstGeom>
          <a:noFill/>
        </p:spPr>
        <p:txBody>
          <a:bodyPr wrap="square" rtlCol="0">
            <a:spAutoFit/>
          </a:bodyPr>
          <a:lstStyle/>
          <a:p>
            <a:r>
              <a:rPr lang="en-US" dirty="0"/>
              <a:t>Harbor Ports</a:t>
            </a:r>
          </a:p>
        </p:txBody>
      </p:sp>
      <p:graphicFrame>
        <p:nvGraphicFramePr>
          <p:cNvPr id="33" name="TextBox 13">
            <a:extLst>
              <a:ext uri="{FF2B5EF4-FFF2-40B4-BE49-F238E27FC236}">
                <a16:creationId xmlns:a16="http://schemas.microsoft.com/office/drawing/2014/main" id="{F4D63665-F980-49EC-BDAE-E8310AE9E4EA}"/>
              </a:ext>
            </a:extLst>
          </p:cNvPr>
          <p:cNvGraphicFramePr/>
          <p:nvPr>
            <p:extLst>
              <p:ext uri="{D42A27DB-BD31-4B8C-83A1-F6EECF244321}">
                <p14:modId xmlns:p14="http://schemas.microsoft.com/office/powerpoint/2010/main" val="1079719872"/>
              </p:ext>
            </p:extLst>
          </p:nvPr>
        </p:nvGraphicFramePr>
        <p:xfrm>
          <a:off x="845562" y="1449238"/>
          <a:ext cx="10500878" cy="19389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5" name="Picture 34" descr="A picture containing text, device, meter&#10;&#10;Description automatically generated">
            <a:extLst>
              <a:ext uri="{FF2B5EF4-FFF2-40B4-BE49-F238E27FC236}">
                <a16:creationId xmlns:a16="http://schemas.microsoft.com/office/drawing/2014/main" id="{420D7130-74B2-D948-8351-793509E6B6A3}"/>
              </a:ext>
            </a:extLst>
          </p:cNvPr>
          <p:cNvPicPr>
            <a:picLocks noChangeAspect="1"/>
          </p:cNvPicPr>
          <p:nvPr/>
        </p:nvPicPr>
        <p:blipFill>
          <a:blip r:embed="rId11"/>
          <a:stretch>
            <a:fillRect/>
          </a:stretch>
        </p:blipFill>
        <p:spPr>
          <a:xfrm>
            <a:off x="6019739" y="5034939"/>
            <a:ext cx="1013004" cy="873279"/>
          </a:xfrm>
          <a:prstGeom prst="rect">
            <a:avLst/>
          </a:prstGeom>
        </p:spPr>
      </p:pic>
      <p:sp>
        <p:nvSpPr>
          <p:cNvPr id="36" name="TextBox 35">
            <a:extLst>
              <a:ext uri="{FF2B5EF4-FFF2-40B4-BE49-F238E27FC236}">
                <a16:creationId xmlns:a16="http://schemas.microsoft.com/office/drawing/2014/main" id="{EDAD2EB9-380F-9144-98CF-62BFD67A077F}"/>
              </a:ext>
            </a:extLst>
          </p:cNvPr>
          <p:cNvSpPr txBox="1"/>
          <p:nvPr/>
        </p:nvSpPr>
        <p:spPr>
          <a:xfrm>
            <a:off x="7982308" y="4123364"/>
            <a:ext cx="1794295" cy="369332"/>
          </a:xfrm>
          <a:prstGeom prst="rect">
            <a:avLst/>
          </a:prstGeom>
          <a:noFill/>
        </p:spPr>
        <p:txBody>
          <a:bodyPr wrap="square" rtlCol="0">
            <a:spAutoFit/>
          </a:bodyPr>
          <a:lstStyle/>
          <a:p>
            <a:r>
              <a:rPr lang="en-US" dirty="0"/>
              <a:t>Railways</a:t>
            </a:r>
          </a:p>
        </p:txBody>
      </p:sp>
      <p:sp>
        <p:nvSpPr>
          <p:cNvPr id="37" name="TextBox 36">
            <a:extLst>
              <a:ext uri="{FF2B5EF4-FFF2-40B4-BE49-F238E27FC236}">
                <a16:creationId xmlns:a16="http://schemas.microsoft.com/office/drawing/2014/main" id="{08F4636E-D756-0946-BD2C-E594B5513F42}"/>
              </a:ext>
            </a:extLst>
          </p:cNvPr>
          <p:cNvSpPr txBox="1"/>
          <p:nvPr/>
        </p:nvSpPr>
        <p:spPr>
          <a:xfrm>
            <a:off x="7982308" y="5164341"/>
            <a:ext cx="1299715" cy="369332"/>
          </a:xfrm>
          <a:prstGeom prst="rect">
            <a:avLst/>
          </a:prstGeom>
          <a:noFill/>
        </p:spPr>
        <p:txBody>
          <a:bodyPr wrap="square" rtlCol="0">
            <a:spAutoFit/>
          </a:bodyPr>
          <a:lstStyle/>
          <a:p>
            <a:r>
              <a:rPr lang="en-US" dirty="0"/>
              <a:t>Roadways</a:t>
            </a:r>
          </a:p>
        </p:txBody>
      </p:sp>
      <p:pic>
        <p:nvPicPr>
          <p:cNvPr id="4" name="Picture 3" descr="Chart, box and whisker chart&#10;&#10;Description automatically generated">
            <a:extLst>
              <a:ext uri="{FF2B5EF4-FFF2-40B4-BE49-F238E27FC236}">
                <a16:creationId xmlns:a16="http://schemas.microsoft.com/office/drawing/2014/main" id="{B3360AAE-0F33-C447-9D88-7DC1A7983D66}"/>
              </a:ext>
            </a:extLst>
          </p:cNvPr>
          <p:cNvPicPr>
            <a:picLocks noChangeAspect="1"/>
          </p:cNvPicPr>
          <p:nvPr/>
        </p:nvPicPr>
        <p:blipFill>
          <a:blip r:embed="rId12"/>
          <a:stretch>
            <a:fillRect/>
          </a:stretch>
        </p:blipFill>
        <p:spPr>
          <a:xfrm>
            <a:off x="6019739" y="3944920"/>
            <a:ext cx="1013004" cy="948318"/>
          </a:xfrm>
          <a:prstGeom prst="rect">
            <a:avLst/>
          </a:prstGeom>
        </p:spPr>
      </p:pic>
      <p:pic>
        <p:nvPicPr>
          <p:cNvPr id="12" name="Audio 11">
            <a:hlinkClick r:id="" action="ppaction://media"/>
            <a:extLst>
              <a:ext uri="{FF2B5EF4-FFF2-40B4-BE49-F238E27FC236}">
                <a16:creationId xmlns:a16="http://schemas.microsoft.com/office/drawing/2014/main" id="{3DFA4E55-F083-B740-9BFD-E7D70BC228FB}"/>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31060053"/>
      </p:ext>
    </p:extLst>
  </p:cSld>
  <p:clrMapOvr>
    <a:masterClrMapping/>
  </p:clrMapOvr>
  <mc:AlternateContent xmlns:mc="http://schemas.openxmlformats.org/markup-compatibility/2006">
    <mc:Choice xmlns:p14="http://schemas.microsoft.com/office/powerpoint/2010/main" Requires="p14">
      <p:transition spd="slow" p14:dur="2000" advTm="25753"/>
    </mc:Choice>
    <mc:Fallback>
      <p:transition spd="slow" advTm="2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
  <TotalTime>7766</TotalTime>
  <Words>629</Words>
  <Application>Microsoft Macintosh PowerPoint</Application>
  <PresentationFormat>Widescreen</PresentationFormat>
  <Paragraphs>58</Paragraphs>
  <Slides>16</Slides>
  <Notes>0</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Rockwell</vt:lpstr>
      <vt:lpstr>Rockwell Condensed</vt:lpstr>
      <vt:lpstr>Rockwell Extra Bold</vt:lpstr>
      <vt:lpstr>Wingdings</vt:lpstr>
      <vt:lpstr>Wood Type</vt:lpstr>
      <vt:lpstr>Spatial analysis Project (CS621B)</vt:lpstr>
      <vt:lpstr>Do you have any idea why China is more interested in South Africa than other African nations?</vt:lpstr>
      <vt:lpstr>PowerPoint Presentation</vt:lpstr>
      <vt:lpstr>GEO-SPATIAL VIEW OF African Mineral Deposits</vt:lpstr>
      <vt:lpstr>Mineral reserves in each African country visualised using a count-based approach.</vt:lpstr>
      <vt:lpstr>Analyzing diversity of mineral in each African country</vt:lpstr>
      <vt:lpstr>South Africa's major trading countries</vt:lpstr>
      <vt:lpstr>Problem Statement</vt:lpstr>
      <vt:lpstr>Important Assumptions : </vt:lpstr>
      <vt:lpstr>          Step 1 : Create And Visualize Views</vt:lpstr>
      <vt:lpstr>PowerPoint Presentation</vt:lpstr>
      <vt:lpstr>Step 3 : Identify and filter the  points that do not intersect Railways</vt:lpstr>
      <vt:lpstr>Step 4 : Identify and filter the  points that do not intersect roadways</vt:lpstr>
      <vt:lpstr>Step 5 : Resultant Points in  GEO-SPATIAL Representation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Database Project (CS621B)</dc:title>
  <dc:creator>SREEVATHSA DEVANAHALLIBOKKSAM</dc:creator>
  <cp:lastModifiedBy>SREEVATHSA DEVANAHALLIBOKKSAM</cp:lastModifiedBy>
  <cp:revision>76</cp:revision>
  <dcterms:created xsi:type="dcterms:W3CDTF">2022-01-01T17:51:00Z</dcterms:created>
  <dcterms:modified xsi:type="dcterms:W3CDTF">2022-01-10T11:27:53Z</dcterms:modified>
</cp:coreProperties>
</file>